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302" r:id="rId2"/>
    <p:sldId id="304" r:id="rId3"/>
    <p:sldId id="305" r:id="rId4"/>
    <p:sldId id="287" r:id="rId5"/>
    <p:sldId id="306" r:id="rId6"/>
    <p:sldId id="307" r:id="rId7"/>
    <p:sldId id="308" r:id="rId8"/>
    <p:sldId id="309" r:id="rId9"/>
    <p:sldId id="310" r:id="rId10"/>
    <p:sldId id="311" r:id="rId11"/>
    <p:sldId id="312" r:id="rId12"/>
    <p:sldId id="313" r:id="rId13"/>
    <p:sldId id="314" r:id="rId14"/>
    <p:sldId id="315" r:id="rId15"/>
    <p:sldId id="316" r:id="rId16"/>
    <p:sldId id="317" r:id="rId17"/>
    <p:sldId id="272" r:id="rId18"/>
    <p:sldId id="318" r:id="rId19"/>
    <p:sldId id="274" r:id="rId20"/>
    <p:sldId id="319" r:id="rId21"/>
    <p:sldId id="320" r:id="rId22"/>
    <p:sldId id="321" r:id="rId23"/>
    <p:sldId id="322" r:id="rId24"/>
    <p:sldId id="323" r:id="rId25"/>
    <p:sldId id="324" r:id="rId26"/>
    <p:sldId id="325" r:id="rId27"/>
    <p:sldId id="326" r:id="rId28"/>
    <p:sldId id="1454" r:id="rId29"/>
    <p:sldId id="1455" r:id="rId30"/>
    <p:sldId id="1456" r:id="rId31"/>
    <p:sldId id="1457" r:id="rId32"/>
    <p:sldId id="1458" r:id="rId33"/>
    <p:sldId id="1459" r:id="rId34"/>
    <p:sldId id="1460" r:id="rId35"/>
    <p:sldId id="298" r:id="rId36"/>
    <p:sldId id="1461" r:id="rId37"/>
    <p:sldId id="1462" r:id="rId38"/>
    <p:sldId id="1463" r:id="rId39"/>
    <p:sldId id="1464" r:id="rId40"/>
    <p:sldId id="1465" r:id="rId41"/>
    <p:sldId id="1466" r:id="rId42"/>
    <p:sldId id="1467" r:id="rId43"/>
    <p:sldId id="1468" r:id="rId44"/>
    <p:sldId id="1469" r:id="rId45"/>
    <p:sldId id="1470" r:id="rId46"/>
    <p:sldId id="1471" r:id="rId47"/>
    <p:sldId id="1472" r:id="rId48"/>
    <p:sldId id="1473" r:id="rId49"/>
    <p:sldId id="303" r:id="rId50"/>
    <p:sldId id="256"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301" r:id="rId64"/>
    <p:sldId id="299" r:id="rId65"/>
    <p:sldId id="300" r:id="rId66"/>
    <p:sldId id="269" r:id="rId67"/>
    <p:sldId id="270" r:id="rId68"/>
    <p:sldId id="271" r:id="rId69"/>
    <p:sldId id="273" r:id="rId70"/>
    <p:sldId id="275" r:id="rId71"/>
    <p:sldId id="276" r:id="rId72"/>
    <p:sldId id="277" r:id="rId73"/>
    <p:sldId id="278" r:id="rId74"/>
    <p:sldId id="279" r:id="rId75"/>
    <p:sldId id="280" r:id="rId76"/>
    <p:sldId id="281" r:id="rId77"/>
    <p:sldId id="283" r:id="rId78"/>
    <p:sldId id="284" r:id="rId79"/>
    <p:sldId id="285" r:id="rId80"/>
    <p:sldId id="286" r:id="rId81"/>
    <p:sldId id="288" r:id="rId82"/>
    <p:sldId id="289" r:id="rId83"/>
    <p:sldId id="290" r:id="rId84"/>
    <p:sldId id="291" r:id="rId85"/>
    <p:sldId id="292" r:id="rId86"/>
    <p:sldId id="294" r:id="rId87"/>
    <p:sldId id="295" r:id="rId88"/>
    <p:sldId id="296" r:id="rId89"/>
    <p:sldId id="297"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0BEA3D-63AF-4D45-8720-2BEC8CA75B1E}" v="10" dt="2025-04-30T21:34:13.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89" autoAdjust="0"/>
    <p:restoredTop sz="94660"/>
  </p:normalViewPr>
  <p:slideViewPr>
    <p:cSldViewPr snapToGrid="0">
      <p:cViewPr varScale="1">
        <p:scale>
          <a:sx n="105" d="100"/>
          <a:sy n="105" d="100"/>
        </p:scale>
        <p:origin x="7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D61AFEA4-E4D2-48CC-92FF-5FB34F23EB32}"/>
    <pc:docChg chg="modSld">
      <pc:chgData name="Lines, Todd" userId="afaf7c3a-e8aa-4568-882a-02ad8f9e19b0" providerId="ADAL" clId="{D61AFEA4-E4D2-48CC-92FF-5FB34F23EB32}" dt="2019-05-23T19:38:23.721" v="0"/>
      <pc:docMkLst>
        <pc:docMk/>
      </pc:docMkLst>
      <pc:sldChg chg="delSp">
        <pc:chgData name="Lines, Todd" userId="afaf7c3a-e8aa-4568-882a-02ad8f9e19b0" providerId="ADAL" clId="{D61AFEA4-E4D2-48CC-92FF-5FB34F23EB32}" dt="2019-05-23T19:38:23.721" v="0"/>
        <pc:sldMkLst>
          <pc:docMk/>
          <pc:sldMk cId="1415678619" sldId="299"/>
        </pc:sldMkLst>
      </pc:sldChg>
    </pc:docChg>
  </pc:docChgLst>
  <pc:docChgLst>
    <pc:chgData name="Lines, Todd" userId="afaf7c3a-e8aa-4568-882a-02ad8f9e19b0" providerId="ADAL" clId="{410BEA3D-63AF-4D45-8720-2BEC8CA75B1E}"/>
    <pc:docChg chg="undo custSel addSld modSld">
      <pc:chgData name="Lines, Todd" userId="afaf7c3a-e8aa-4568-882a-02ad8f9e19b0" providerId="ADAL" clId="{410BEA3D-63AF-4D45-8720-2BEC8CA75B1E}" dt="2025-04-30T21:34:38.319" v="125" actId="478"/>
      <pc:docMkLst>
        <pc:docMk/>
      </pc:docMkLst>
      <pc:sldChg chg="add">
        <pc:chgData name="Lines, Todd" userId="afaf7c3a-e8aa-4568-882a-02ad8f9e19b0" providerId="ADAL" clId="{410BEA3D-63AF-4D45-8720-2BEC8CA75B1E}" dt="2025-04-30T21:25:06.348" v="16"/>
        <pc:sldMkLst>
          <pc:docMk/>
          <pc:sldMk cId="0" sldId="272"/>
        </pc:sldMkLst>
      </pc:sldChg>
      <pc:sldChg chg="add">
        <pc:chgData name="Lines, Todd" userId="afaf7c3a-e8aa-4568-882a-02ad8f9e19b0" providerId="ADAL" clId="{410BEA3D-63AF-4D45-8720-2BEC8CA75B1E}" dt="2025-04-30T21:25:06.348" v="16"/>
        <pc:sldMkLst>
          <pc:docMk/>
          <pc:sldMk cId="0" sldId="274"/>
        </pc:sldMkLst>
      </pc:sldChg>
      <pc:sldChg chg="add">
        <pc:chgData name="Lines, Todd" userId="afaf7c3a-e8aa-4568-882a-02ad8f9e19b0" providerId="ADAL" clId="{410BEA3D-63AF-4D45-8720-2BEC8CA75B1E}" dt="2025-04-30T21:25:06.348" v="16"/>
        <pc:sldMkLst>
          <pc:docMk/>
          <pc:sldMk cId="1903771905" sldId="287"/>
        </pc:sldMkLst>
      </pc:sldChg>
      <pc:sldChg chg="add">
        <pc:chgData name="Lines, Todd" userId="afaf7c3a-e8aa-4568-882a-02ad8f9e19b0" providerId="ADAL" clId="{410BEA3D-63AF-4D45-8720-2BEC8CA75B1E}" dt="2025-04-30T21:29:38.194" v="26"/>
        <pc:sldMkLst>
          <pc:docMk/>
          <pc:sldMk cId="2409704130" sldId="298"/>
        </pc:sldMkLst>
      </pc:sldChg>
      <pc:sldChg chg="modSp new mod">
        <pc:chgData name="Lines, Todd" userId="afaf7c3a-e8aa-4568-882a-02ad8f9e19b0" providerId="ADAL" clId="{410BEA3D-63AF-4D45-8720-2BEC8CA75B1E}" dt="2025-04-30T21:24:15.254" v="10" actId="20577"/>
        <pc:sldMkLst>
          <pc:docMk/>
          <pc:sldMk cId="1572566239" sldId="302"/>
        </pc:sldMkLst>
        <pc:spChg chg="mod">
          <ac:chgData name="Lines, Todd" userId="afaf7c3a-e8aa-4568-882a-02ad8f9e19b0" providerId="ADAL" clId="{410BEA3D-63AF-4D45-8720-2BEC8CA75B1E}" dt="2025-04-30T21:24:15.254" v="10" actId="20577"/>
          <ac:spMkLst>
            <pc:docMk/>
            <pc:sldMk cId="1572566239" sldId="302"/>
            <ac:spMk id="2" creationId="{13C77790-090C-D567-D973-9AD18ABC434D}"/>
          </ac:spMkLst>
        </pc:spChg>
      </pc:sldChg>
      <pc:sldChg chg="addSp delSp modSp new mod modClrScheme chgLayout">
        <pc:chgData name="Lines, Todd" userId="afaf7c3a-e8aa-4568-882a-02ad8f9e19b0" providerId="ADAL" clId="{410BEA3D-63AF-4D45-8720-2BEC8CA75B1E}" dt="2025-04-30T21:24:24.334" v="15" actId="20577"/>
        <pc:sldMkLst>
          <pc:docMk/>
          <pc:sldMk cId="3170595719" sldId="303"/>
        </pc:sldMkLst>
        <pc:spChg chg="del mod ord">
          <ac:chgData name="Lines, Todd" userId="afaf7c3a-e8aa-4568-882a-02ad8f9e19b0" providerId="ADAL" clId="{410BEA3D-63AF-4D45-8720-2BEC8CA75B1E}" dt="2025-04-30T21:24:21.427" v="12" actId="700"/>
          <ac:spMkLst>
            <pc:docMk/>
            <pc:sldMk cId="3170595719" sldId="303"/>
            <ac:spMk id="2" creationId="{192797D1-0D9E-A54A-DA8B-C5DDAD120E0F}"/>
          </ac:spMkLst>
        </pc:spChg>
        <pc:spChg chg="del mod ord">
          <ac:chgData name="Lines, Todd" userId="afaf7c3a-e8aa-4568-882a-02ad8f9e19b0" providerId="ADAL" clId="{410BEA3D-63AF-4D45-8720-2BEC8CA75B1E}" dt="2025-04-30T21:24:21.427" v="12" actId="700"/>
          <ac:spMkLst>
            <pc:docMk/>
            <pc:sldMk cId="3170595719" sldId="303"/>
            <ac:spMk id="3" creationId="{F5581B18-BBB0-DA8E-B5A1-30E9E697A84B}"/>
          </ac:spMkLst>
        </pc:spChg>
        <pc:spChg chg="add mod ord">
          <ac:chgData name="Lines, Todd" userId="afaf7c3a-e8aa-4568-882a-02ad8f9e19b0" providerId="ADAL" clId="{410BEA3D-63AF-4D45-8720-2BEC8CA75B1E}" dt="2025-04-30T21:24:24.334" v="15" actId="20577"/>
          <ac:spMkLst>
            <pc:docMk/>
            <pc:sldMk cId="3170595719" sldId="303"/>
            <ac:spMk id="4" creationId="{F15F484C-BF75-3724-42FE-EFC5FB76324C}"/>
          </ac:spMkLst>
        </pc:spChg>
        <pc:spChg chg="add mod ord">
          <ac:chgData name="Lines, Todd" userId="afaf7c3a-e8aa-4568-882a-02ad8f9e19b0" providerId="ADAL" clId="{410BEA3D-63AF-4D45-8720-2BEC8CA75B1E}" dt="2025-04-30T21:24:21.427" v="12" actId="700"/>
          <ac:spMkLst>
            <pc:docMk/>
            <pc:sldMk cId="3170595719" sldId="303"/>
            <ac:spMk id="5" creationId="{E9E6A677-786F-B8EB-A422-4FF4897A6A6E}"/>
          </ac:spMkLst>
        </pc:spChg>
      </pc:sldChg>
      <pc:sldChg chg="add">
        <pc:chgData name="Lines, Todd" userId="afaf7c3a-e8aa-4568-882a-02ad8f9e19b0" providerId="ADAL" clId="{410BEA3D-63AF-4D45-8720-2BEC8CA75B1E}" dt="2025-04-30T21:25:06.348" v="16"/>
        <pc:sldMkLst>
          <pc:docMk/>
          <pc:sldMk cId="2525812007" sldId="304"/>
        </pc:sldMkLst>
      </pc:sldChg>
      <pc:sldChg chg="add">
        <pc:chgData name="Lines, Todd" userId="afaf7c3a-e8aa-4568-882a-02ad8f9e19b0" providerId="ADAL" clId="{410BEA3D-63AF-4D45-8720-2BEC8CA75B1E}" dt="2025-04-30T21:25:06.348" v="16"/>
        <pc:sldMkLst>
          <pc:docMk/>
          <pc:sldMk cId="2321507572" sldId="305"/>
        </pc:sldMkLst>
      </pc:sldChg>
      <pc:sldChg chg="add">
        <pc:chgData name="Lines, Todd" userId="afaf7c3a-e8aa-4568-882a-02ad8f9e19b0" providerId="ADAL" clId="{410BEA3D-63AF-4D45-8720-2BEC8CA75B1E}" dt="2025-04-30T21:25:06.348" v="16"/>
        <pc:sldMkLst>
          <pc:docMk/>
          <pc:sldMk cId="856326187" sldId="306"/>
        </pc:sldMkLst>
      </pc:sldChg>
      <pc:sldChg chg="add">
        <pc:chgData name="Lines, Todd" userId="afaf7c3a-e8aa-4568-882a-02ad8f9e19b0" providerId="ADAL" clId="{410BEA3D-63AF-4D45-8720-2BEC8CA75B1E}" dt="2025-04-30T21:25:06.348" v="16"/>
        <pc:sldMkLst>
          <pc:docMk/>
          <pc:sldMk cId="0" sldId="307"/>
        </pc:sldMkLst>
      </pc:sldChg>
      <pc:sldChg chg="add">
        <pc:chgData name="Lines, Todd" userId="afaf7c3a-e8aa-4568-882a-02ad8f9e19b0" providerId="ADAL" clId="{410BEA3D-63AF-4D45-8720-2BEC8CA75B1E}" dt="2025-04-30T21:25:06.348" v="16"/>
        <pc:sldMkLst>
          <pc:docMk/>
          <pc:sldMk cId="0" sldId="308"/>
        </pc:sldMkLst>
      </pc:sldChg>
      <pc:sldChg chg="add">
        <pc:chgData name="Lines, Todd" userId="afaf7c3a-e8aa-4568-882a-02ad8f9e19b0" providerId="ADAL" clId="{410BEA3D-63AF-4D45-8720-2BEC8CA75B1E}" dt="2025-04-30T21:25:06.348" v="16"/>
        <pc:sldMkLst>
          <pc:docMk/>
          <pc:sldMk cId="0" sldId="309"/>
        </pc:sldMkLst>
      </pc:sldChg>
      <pc:sldChg chg="add">
        <pc:chgData name="Lines, Todd" userId="afaf7c3a-e8aa-4568-882a-02ad8f9e19b0" providerId="ADAL" clId="{410BEA3D-63AF-4D45-8720-2BEC8CA75B1E}" dt="2025-04-30T21:25:06.348" v="16"/>
        <pc:sldMkLst>
          <pc:docMk/>
          <pc:sldMk cId="0" sldId="310"/>
        </pc:sldMkLst>
      </pc:sldChg>
      <pc:sldChg chg="modSp add mod">
        <pc:chgData name="Lines, Todd" userId="afaf7c3a-e8aa-4568-882a-02ad8f9e19b0" providerId="ADAL" clId="{410BEA3D-63AF-4D45-8720-2BEC8CA75B1E}" dt="2025-04-30T21:25:06.419" v="17" actId="27636"/>
        <pc:sldMkLst>
          <pc:docMk/>
          <pc:sldMk cId="0" sldId="311"/>
        </pc:sldMkLst>
        <pc:spChg chg="mod">
          <ac:chgData name="Lines, Todd" userId="afaf7c3a-e8aa-4568-882a-02ad8f9e19b0" providerId="ADAL" clId="{410BEA3D-63AF-4D45-8720-2BEC8CA75B1E}" dt="2025-04-30T21:25:06.419" v="17" actId="27636"/>
          <ac:spMkLst>
            <pc:docMk/>
            <pc:sldMk cId="0" sldId="311"/>
            <ac:spMk id="87043" creationId="{00000000-0000-0000-0000-000000000000}"/>
          </ac:spMkLst>
        </pc:spChg>
      </pc:sldChg>
      <pc:sldChg chg="add">
        <pc:chgData name="Lines, Todd" userId="afaf7c3a-e8aa-4568-882a-02ad8f9e19b0" providerId="ADAL" clId="{410BEA3D-63AF-4D45-8720-2BEC8CA75B1E}" dt="2025-04-30T21:25:06.348" v="16"/>
        <pc:sldMkLst>
          <pc:docMk/>
          <pc:sldMk cId="0" sldId="312"/>
        </pc:sldMkLst>
      </pc:sldChg>
      <pc:sldChg chg="add">
        <pc:chgData name="Lines, Todd" userId="afaf7c3a-e8aa-4568-882a-02ad8f9e19b0" providerId="ADAL" clId="{410BEA3D-63AF-4D45-8720-2BEC8CA75B1E}" dt="2025-04-30T21:25:06.348" v="16"/>
        <pc:sldMkLst>
          <pc:docMk/>
          <pc:sldMk cId="0" sldId="313"/>
        </pc:sldMkLst>
      </pc:sldChg>
      <pc:sldChg chg="add">
        <pc:chgData name="Lines, Todd" userId="afaf7c3a-e8aa-4568-882a-02ad8f9e19b0" providerId="ADAL" clId="{410BEA3D-63AF-4D45-8720-2BEC8CA75B1E}" dt="2025-04-30T21:25:06.348" v="16"/>
        <pc:sldMkLst>
          <pc:docMk/>
          <pc:sldMk cId="0" sldId="314"/>
        </pc:sldMkLst>
      </pc:sldChg>
      <pc:sldChg chg="add">
        <pc:chgData name="Lines, Todd" userId="afaf7c3a-e8aa-4568-882a-02ad8f9e19b0" providerId="ADAL" clId="{410BEA3D-63AF-4D45-8720-2BEC8CA75B1E}" dt="2025-04-30T21:25:06.348" v="16"/>
        <pc:sldMkLst>
          <pc:docMk/>
          <pc:sldMk cId="0" sldId="315"/>
        </pc:sldMkLst>
      </pc:sldChg>
      <pc:sldChg chg="add">
        <pc:chgData name="Lines, Todd" userId="afaf7c3a-e8aa-4568-882a-02ad8f9e19b0" providerId="ADAL" clId="{410BEA3D-63AF-4D45-8720-2BEC8CA75B1E}" dt="2025-04-30T21:25:06.348" v="16"/>
        <pc:sldMkLst>
          <pc:docMk/>
          <pc:sldMk cId="0" sldId="316"/>
        </pc:sldMkLst>
      </pc:sldChg>
      <pc:sldChg chg="add">
        <pc:chgData name="Lines, Todd" userId="afaf7c3a-e8aa-4568-882a-02ad8f9e19b0" providerId="ADAL" clId="{410BEA3D-63AF-4D45-8720-2BEC8CA75B1E}" dt="2025-04-30T21:25:06.348" v="16"/>
        <pc:sldMkLst>
          <pc:docMk/>
          <pc:sldMk cId="0" sldId="317"/>
        </pc:sldMkLst>
      </pc:sldChg>
      <pc:sldChg chg="add">
        <pc:chgData name="Lines, Todd" userId="afaf7c3a-e8aa-4568-882a-02ad8f9e19b0" providerId="ADAL" clId="{410BEA3D-63AF-4D45-8720-2BEC8CA75B1E}" dt="2025-04-30T21:25:06.348" v="16"/>
        <pc:sldMkLst>
          <pc:docMk/>
          <pc:sldMk cId="0" sldId="318"/>
        </pc:sldMkLst>
      </pc:sldChg>
      <pc:sldChg chg="add">
        <pc:chgData name="Lines, Todd" userId="afaf7c3a-e8aa-4568-882a-02ad8f9e19b0" providerId="ADAL" clId="{410BEA3D-63AF-4D45-8720-2BEC8CA75B1E}" dt="2025-04-30T21:25:06.348" v="16"/>
        <pc:sldMkLst>
          <pc:docMk/>
          <pc:sldMk cId="0" sldId="319"/>
        </pc:sldMkLst>
      </pc:sldChg>
      <pc:sldChg chg="add">
        <pc:chgData name="Lines, Todd" userId="afaf7c3a-e8aa-4568-882a-02ad8f9e19b0" providerId="ADAL" clId="{410BEA3D-63AF-4D45-8720-2BEC8CA75B1E}" dt="2025-04-30T21:25:06.348" v="16"/>
        <pc:sldMkLst>
          <pc:docMk/>
          <pc:sldMk cId="0" sldId="320"/>
        </pc:sldMkLst>
      </pc:sldChg>
      <pc:sldChg chg="add">
        <pc:chgData name="Lines, Todd" userId="afaf7c3a-e8aa-4568-882a-02ad8f9e19b0" providerId="ADAL" clId="{410BEA3D-63AF-4D45-8720-2BEC8CA75B1E}" dt="2025-04-30T21:25:06.348" v="16"/>
        <pc:sldMkLst>
          <pc:docMk/>
          <pc:sldMk cId="0" sldId="321"/>
        </pc:sldMkLst>
      </pc:sldChg>
      <pc:sldChg chg="add">
        <pc:chgData name="Lines, Todd" userId="afaf7c3a-e8aa-4568-882a-02ad8f9e19b0" providerId="ADAL" clId="{410BEA3D-63AF-4D45-8720-2BEC8CA75B1E}" dt="2025-04-30T21:25:06.348" v="16"/>
        <pc:sldMkLst>
          <pc:docMk/>
          <pc:sldMk cId="0" sldId="322"/>
        </pc:sldMkLst>
      </pc:sldChg>
      <pc:sldChg chg="add">
        <pc:chgData name="Lines, Todd" userId="afaf7c3a-e8aa-4568-882a-02ad8f9e19b0" providerId="ADAL" clId="{410BEA3D-63AF-4D45-8720-2BEC8CA75B1E}" dt="2025-04-30T21:25:06.348" v="16"/>
        <pc:sldMkLst>
          <pc:docMk/>
          <pc:sldMk cId="0" sldId="323"/>
        </pc:sldMkLst>
      </pc:sldChg>
      <pc:sldChg chg="addSp delSp modSp new mod">
        <pc:chgData name="Lines, Todd" userId="afaf7c3a-e8aa-4568-882a-02ad8f9e19b0" providerId="ADAL" clId="{410BEA3D-63AF-4D45-8720-2BEC8CA75B1E}" dt="2025-04-30T21:28:33.008" v="25" actId="1076"/>
        <pc:sldMkLst>
          <pc:docMk/>
          <pc:sldMk cId="2737840318" sldId="324"/>
        </pc:sldMkLst>
        <pc:spChg chg="del">
          <ac:chgData name="Lines, Todd" userId="afaf7c3a-e8aa-4568-882a-02ad8f9e19b0" providerId="ADAL" clId="{410BEA3D-63AF-4D45-8720-2BEC8CA75B1E}" dt="2025-04-30T21:28:19.007" v="19"/>
          <ac:spMkLst>
            <pc:docMk/>
            <pc:sldMk cId="2737840318" sldId="324"/>
            <ac:spMk id="3" creationId="{3BC2CDB0-6D64-8183-4C05-B4EFAD7EDB10}"/>
          </ac:spMkLst>
        </pc:spChg>
        <pc:picChg chg="add mod">
          <ac:chgData name="Lines, Todd" userId="afaf7c3a-e8aa-4568-882a-02ad8f9e19b0" providerId="ADAL" clId="{410BEA3D-63AF-4D45-8720-2BEC8CA75B1E}" dt="2025-04-30T21:28:33.008" v="25" actId="1076"/>
          <ac:picMkLst>
            <pc:docMk/>
            <pc:sldMk cId="2737840318" sldId="324"/>
            <ac:picMk id="5" creationId="{3EFF0EDF-0610-BF0B-DB2F-73365FC1FC4C}"/>
          </ac:picMkLst>
        </pc:picChg>
      </pc:sldChg>
      <pc:sldChg chg="add">
        <pc:chgData name="Lines, Todd" userId="afaf7c3a-e8aa-4568-882a-02ad8f9e19b0" providerId="ADAL" clId="{410BEA3D-63AF-4D45-8720-2BEC8CA75B1E}" dt="2025-04-30T21:29:38.194" v="26"/>
        <pc:sldMkLst>
          <pc:docMk/>
          <pc:sldMk cId="1645093065" sldId="325"/>
        </pc:sldMkLst>
      </pc:sldChg>
      <pc:sldChg chg="add">
        <pc:chgData name="Lines, Todd" userId="afaf7c3a-e8aa-4568-882a-02ad8f9e19b0" providerId="ADAL" clId="{410BEA3D-63AF-4D45-8720-2BEC8CA75B1E}" dt="2025-04-30T21:29:38.194" v="26"/>
        <pc:sldMkLst>
          <pc:docMk/>
          <pc:sldMk cId="2252365894" sldId="326"/>
        </pc:sldMkLst>
      </pc:sldChg>
      <pc:sldChg chg="add">
        <pc:chgData name="Lines, Todd" userId="afaf7c3a-e8aa-4568-882a-02ad8f9e19b0" providerId="ADAL" clId="{410BEA3D-63AF-4D45-8720-2BEC8CA75B1E}" dt="2025-04-30T21:29:38.194" v="26"/>
        <pc:sldMkLst>
          <pc:docMk/>
          <pc:sldMk cId="0" sldId="1454"/>
        </pc:sldMkLst>
      </pc:sldChg>
      <pc:sldChg chg="add">
        <pc:chgData name="Lines, Todd" userId="afaf7c3a-e8aa-4568-882a-02ad8f9e19b0" providerId="ADAL" clId="{410BEA3D-63AF-4D45-8720-2BEC8CA75B1E}" dt="2025-04-30T21:29:38.194" v="26"/>
        <pc:sldMkLst>
          <pc:docMk/>
          <pc:sldMk cId="0" sldId="1455"/>
        </pc:sldMkLst>
      </pc:sldChg>
      <pc:sldChg chg="add">
        <pc:chgData name="Lines, Todd" userId="afaf7c3a-e8aa-4568-882a-02ad8f9e19b0" providerId="ADAL" clId="{410BEA3D-63AF-4D45-8720-2BEC8CA75B1E}" dt="2025-04-30T21:29:38.194" v="26"/>
        <pc:sldMkLst>
          <pc:docMk/>
          <pc:sldMk cId="0" sldId="1456"/>
        </pc:sldMkLst>
      </pc:sldChg>
      <pc:sldChg chg="add">
        <pc:chgData name="Lines, Todd" userId="afaf7c3a-e8aa-4568-882a-02ad8f9e19b0" providerId="ADAL" clId="{410BEA3D-63AF-4D45-8720-2BEC8CA75B1E}" dt="2025-04-30T21:29:38.194" v="26"/>
        <pc:sldMkLst>
          <pc:docMk/>
          <pc:sldMk cId="0" sldId="1457"/>
        </pc:sldMkLst>
      </pc:sldChg>
      <pc:sldChg chg="add">
        <pc:chgData name="Lines, Todd" userId="afaf7c3a-e8aa-4568-882a-02ad8f9e19b0" providerId="ADAL" clId="{410BEA3D-63AF-4D45-8720-2BEC8CA75B1E}" dt="2025-04-30T21:29:38.194" v="26"/>
        <pc:sldMkLst>
          <pc:docMk/>
          <pc:sldMk cId="2699387139" sldId="1458"/>
        </pc:sldMkLst>
      </pc:sldChg>
      <pc:sldChg chg="add">
        <pc:chgData name="Lines, Todd" userId="afaf7c3a-e8aa-4568-882a-02ad8f9e19b0" providerId="ADAL" clId="{410BEA3D-63AF-4D45-8720-2BEC8CA75B1E}" dt="2025-04-30T21:29:38.194" v="26"/>
        <pc:sldMkLst>
          <pc:docMk/>
          <pc:sldMk cId="0" sldId="1459"/>
        </pc:sldMkLst>
      </pc:sldChg>
      <pc:sldChg chg="add">
        <pc:chgData name="Lines, Todd" userId="afaf7c3a-e8aa-4568-882a-02ad8f9e19b0" providerId="ADAL" clId="{410BEA3D-63AF-4D45-8720-2BEC8CA75B1E}" dt="2025-04-30T21:29:38.194" v="26"/>
        <pc:sldMkLst>
          <pc:docMk/>
          <pc:sldMk cId="0" sldId="1460"/>
        </pc:sldMkLst>
      </pc:sldChg>
      <pc:sldChg chg="addSp delSp modSp add mod">
        <pc:chgData name="Lines, Todd" userId="afaf7c3a-e8aa-4568-882a-02ad8f9e19b0" providerId="ADAL" clId="{410BEA3D-63AF-4D45-8720-2BEC8CA75B1E}" dt="2025-04-30T21:34:38.319" v="125" actId="478"/>
        <pc:sldMkLst>
          <pc:docMk/>
          <pc:sldMk cId="2934368912" sldId="1461"/>
        </pc:sldMkLst>
        <pc:spChg chg="add mod ord">
          <ac:chgData name="Lines, Todd" userId="afaf7c3a-e8aa-4568-882a-02ad8f9e19b0" providerId="ADAL" clId="{410BEA3D-63AF-4D45-8720-2BEC8CA75B1E}" dt="2025-04-30T21:33:01.078" v="96" actId="1037"/>
          <ac:spMkLst>
            <pc:docMk/>
            <pc:sldMk cId="2934368912" sldId="1461"/>
            <ac:spMk id="3" creationId="{768BA81E-E311-4862-76F8-F543481B3149}"/>
          </ac:spMkLst>
        </pc:spChg>
        <pc:spChg chg="add mod ord">
          <ac:chgData name="Lines, Todd" userId="afaf7c3a-e8aa-4568-882a-02ad8f9e19b0" providerId="ADAL" clId="{410BEA3D-63AF-4D45-8720-2BEC8CA75B1E}" dt="2025-04-30T21:34:34.041" v="122" actId="1076"/>
          <ac:spMkLst>
            <pc:docMk/>
            <pc:sldMk cId="2934368912" sldId="1461"/>
            <ac:spMk id="4" creationId="{E81C1B67-66EB-38B2-AB39-9441319784A5}"/>
          </ac:spMkLst>
        </pc:spChg>
        <pc:spChg chg="add mod ord">
          <ac:chgData name="Lines, Todd" userId="afaf7c3a-e8aa-4568-882a-02ad8f9e19b0" providerId="ADAL" clId="{410BEA3D-63AF-4D45-8720-2BEC8CA75B1E}" dt="2025-04-30T21:33:21.357" v="103" actId="167"/>
          <ac:spMkLst>
            <pc:docMk/>
            <pc:sldMk cId="2934368912" sldId="1461"/>
            <ac:spMk id="5" creationId="{C77267A5-A00D-4CD4-1AE2-C9DF84889D16}"/>
          </ac:spMkLst>
        </pc:spChg>
        <pc:spChg chg="del mod topLvl">
          <ac:chgData name="Lines, Todd" userId="afaf7c3a-e8aa-4568-882a-02ad8f9e19b0" providerId="ADAL" clId="{410BEA3D-63AF-4D45-8720-2BEC8CA75B1E}" dt="2025-04-30T21:32:48.222" v="86" actId="478"/>
          <ac:spMkLst>
            <pc:docMk/>
            <pc:sldMk cId="2934368912" sldId="1461"/>
            <ac:spMk id="155653" creationId="{00000000-0000-0000-0000-000000000000}"/>
          </ac:spMkLst>
        </pc:spChg>
        <pc:spChg chg="mod topLvl">
          <ac:chgData name="Lines, Todd" userId="afaf7c3a-e8aa-4568-882a-02ad8f9e19b0" providerId="ADAL" clId="{410BEA3D-63AF-4D45-8720-2BEC8CA75B1E}" dt="2025-04-30T21:32:35.311" v="81" actId="1076"/>
          <ac:spMkLst>
            <pc:docMk/>
            <pc:sldMk cId="2934368912" sldId="1461"/>
            <ac:spMk id="155654" creationId="{00000000-0000-0000-0000-000000000000}"/>
          </ac:spMkLst>
        </pc:spChg>
        <pc:spChg chg="mod topLvl">
          <ac:chgData name="Lines, Todd" userId="afaf7c3a-e8aa-4568-882a-02ad8f9e19b0" providerId="ADAL" clId="{410BEA3D-63AF-4D45-8720-2BEC8CA75B1E}" dt="2025-04-30T21:34:10.378" v="110" actId="1076"/>
          <ac:spMkLst>
            <pc:docMk/>
            <pc:sldMk cId="2934368912" sldId="1461"/>
            <ac:spMk id="155655" creationId="{00000000-0000-0000-0000-000000000000}"/>
          </ac:spMkLst>
        </pc:spChg>
        <pc:spChg chg="mod">
          <ac:chgData name="Lines, Todd" userId="afaf7c3a-e8aa-4568-882a-02ad8f9e19b0" providerId="ADAL" clId="{410BEA3D-63AF-4D45-8720-2BEC8CA75B1E}" dt="2025-04-30T21:32:08.775" v="73" actId="1076"/>
          <ac:spMkLst>
            <pc:docMk/>
            <pc:sldMk cId="2934368912" sldId="1461"/>
            <ac:spMk id="155656" creationId="{00000000-0000-0000-0000-000000000000}"/>
          </ac:spMkLst>
        </pc:spChg>
        <pc:spChg chg="mod topLvl">
          <ac:chgData name="Lines, Todd" userId="afaf7c3a-e8aa-4568-882a-02ad8f9e19b0" providerId="ADAL" clId="{410BEA3D-63AF-4D45-8720-2BEC8CA75B1E}" dt="2025-04-30T21:34:22.216" v="121" actId="1037"/>
          <ac:spMkLst>
            <pc:docMk/>
            <pc:sldMk cId="2934368912" sldId="1461"/>
            <ac:spMk id="155657" creationId="{00000000-0000-0000-0000-000000000000}"/>
          </ac:spMkLst>
        </pc:spChg>
        <pc:spChg chg="del mod topLvl">
          <ac:chgData name="Lines, Todd" userId="afaf7c3a-e8aa-4568-882a-02ad8f9e19b0" providerId="ADAL" clId="{410BEA3D-63AF-4D45-8720-2BEC8CA75B1E}" dt="2025-04-30T21:32:42.406" v="83" actId="478"/>
          <ac:spMkLst>
            <pc:docMk/>
            <pc:sldMk cId="2934368912" sldId="1461"/>
            <ac:spMk id="155658" creationId="{00000000-0000-0000-0000-000000000000}"/>
          </ac:spMkLst>
        </pc:spChg>
        <pc:spChg chg="del mod topLvl">
          <ac:chgData name="Lines, Todd" userId="afaf7c3a-e8aa-4568-882a-02ad8f9e19b0" providerId="ADAL" clId="{410BEA3D-63AF-4D45-8720-2BEC8CA75B1E}" dt="2025-04-30T21:32:45.375" v="85" actId="478"/>
          <ac:spMkLst>
            <pc:docMk/>
            <pc:sldMk cId="2934368912" sldId="1461"/>
            <ac:spMk id="155659" creationId="{00000000-0000-0000-0000-000000000000}"/>
          </ac:spMkLst>
        </pc:spChg>
        <pc:spChg chg="mod topLvl">
          <ac:chgData name="Lines, Todd" userId="afaf7c3a-e8aa-4568-882a-02ad8f9e19b0" providerId="ADAL" clId="{410BEA3D-63AF-4D45-8720-2BEC8CA75B1E}" dt="2025-04-30T21:32:14.037" v="75" actId="1035"/>
          <ac:spMkLst>
            <pc:docMk/>
            <pc:sldMk cId="2934368912" sldId="1461"/>
            <ac:spMk id="155660" creationId="{00000000-0000-0000-0000-000000000000}"/>
          </ac:spMkLst>
        </pc:spChg>
        <pc:spChg chg="mod topLvl">
          <ac:chgData name="Lines, Todd" userId="afaf7c3a-e8aa-4568-882a-02ad8f9e19b0" providerId="ADAL" clId="{410BEA3D-63AF-4D45-8720-2BEC8CA75B1E}" dt="2025-04-30T21:34:10.378" v="110" actId="1076"/>
          <ac:spMkLst>
            <pc:docMk/>
            <pc:sldMk cId="2934368912" sldId="1461"/>
            <ac:spMk id="155661" creationId="{00000000-0000-0000-0000-000000000000}"/>
          </ac:spMkLst>
        </pc:spChg>
        <pc:spChg chg="mod topLvl">
          <ac:chgData name="Lines, Todd" userId="afaf7c3a-e8aa-4568-882a-02ad8f9e19b0" providerId="ADAL" clId="{410BEA3D-63AF-4D45-8720-2BEC8CA75B1E}" dt="2025-04-30T21:31:12.951" v="53" actId="165"/>
          <ac:spMkLst>
            <pc:docMk/>
            <pc:sldMk cId="2934368912" sldId="1461"/>
            <ac:spMk id="155662" creationId="{00000000-0000-0000-0000-000000000000}"/>
          </ac:spMkLst>
        </pc:spChg>
        <pc:spChg chg="mod">
          <ac:chgData name="Lines, Todd" userId="afaf7c3a-e8aa-4568-882a-02ad8f9e19b0" providerId="ADAL" clId="{410BEA3D-63AF-4D45-8720-2BEC8CA75B1E}" dt="2025-04-30T21:34:22.216" v="121" actId="1037"/>
          <ac:spMkLst>
            <pc:docMk/>
            <pc:sldMk cId="2934368912" sldId="1461"/>
            <ac:spMk id="155663" creationId="{00000000-0000-0000-0000-000000000000}"/>
          </ac:spMkLst>
        </pc:spChg>
        <pc:spChg chg="mod">
          <ac:chgData name="Lines, Todd" userId="afaf7c3a-e8aa-4568-882a-02ad8f9e19b0" providerId="ADAL" clId="{410BEA3D-63AF-4D45-8720-2BEC8CA75B1E}" dt="2025-04-30T21:34:34.041" v="122" actId="1076"/>
          <ac:spMkLst>
            <pc:docMk/>
            <pc:sldMk cId="2934368912" sldId="1461"/>
            <ac:spMk id="155664" creationId="{00000000-0000-0000-0000-000000000000}"/>
          </ac:spMkLst>
        </pc:spChg>
        <pc:spChg chg="mod topLvl">
          <ac:chgData name="Lines, Todd" userId="afaf7c3a-e8aa-4568-882a-02ad8f9e19b0" providerId="ADAL" clId="{410BEA3D-63AF-4D45-8720-2BEC8CA75B1E}" dt="2025-04-30T21:31:12.951" v="53" actId="165"/>
          <ac:spMkLst>
            <pc:docMk/>
            <pc:sldMk cId="2934368912" sldId="1461"/>
            <ac:spMk id="155665" creationId="{00000000-0000-0000-0000-000000000000}"/>
          </ac:spMkLst>
        </pc:spChg>
        <pc:spChg chg="mod">
          <ac:chgData name="Lines, Todd" userId="afaf7c3a-e8aa-4568-882a-02ad8f9e19b0" providerId="ADAL" clId="{410BEA3D-63AF-4D45-8720-2BEC8CA75B1E}" dt="2025-04-30T21:31:22.563" v="56" actId="1076"/>
          <ac:spMkLst>
            <pc:docMk/>
            <pc:sldMk cId="2934368912" sldId="1461"/>
            <ac:spMk id="155666" creationId="{00000000-0000-0000-0000-000000000000}"/>
          </ac:spMkLst>
        </pc:spChg>
        <pc:spChg chg="mod">
          <ac:chgData name="Lines, Todd" userId="afaf7c3a-e8aa-4568-882a-02ad8f9e19b0" providerId="ADAL" clId="{410BEA3D-63AF-4D45-8720-2BEC8CA75B1E}" dt="2025-04-30T21:30:29.939" v="33" actId="404"/>
          <ac:spMkLst>
            <pc:docMk/>
            <pc:sldMk cId="2934368912" sldId="1461"/>
            <ac:spMk id="442371" creationId="{00000000-0000-0000-0000-000000000000}"/>
          </ac:spMkLst>
        </pc:spChg>
        <pc:grpChg chg="mod">
          <ac:chgData name="Lines, Todd" userId="afaf7c3a-e8aa-4568-882a-02ad8f9e19b0" providerId="ADAL" clId="{410BEA3D-63AF-4D45-8720-2BEC8CA75B1E}" dt="2025-04-30T21:31:06.367" v="52" actId="14100"/>
          <ac:grpSpMkLst>
            <pc:docMk/>
            <pc:sldMk cId="2934368912" sldId="1461"/>
            <ac:grpSpMk id="2" creationId="{FBCAFCB7-4DC8-B21D-231C-937E624621C1}"/>
          </ac:grpSpMkLst>
        </pc:grpChg>
        <pc:cxnChg chg="add del mod">
          <ac:chgData name="Lines, Todd" userId="afaf7c3a-e8aa-4568-882a-02ad8f9e19b0" providerId="ADAL" clId="{410BEA3D-63AF-4D45-8720-2BEC8CA75B1E}" dt="2025-04-30T21:34:37.606" v="124" actId="478"/>
          <ac:cxnSpMkLst>
            <pc:docMk/>
            <pc:sldMk cId="2934368912" sldId="1461"/>
            <ac:cxnSpMk id="7" creationId="{D86AF4CE-0AC9-053B-FE5F-1A2F6166F181}"/>
          </ac:cxnSpMkLst>
        </pc:cxnChg>
        <pc:cxnChg chg="add del mod">
          <ac:chgData name="Lines, Todd" userId="afaf7c3a-e8aa-4568-882a-02ad8f9e19b0" providerId="ADAL" clId="{410BEA3D-63AF-4D45-8720-2BEC8CA75B1E}" dt="2025-04-30T21:34:38.319" v="125" actId="478"/>
          <ac:cxnSpMkLst>
            <pc:docMk/>
            <pc:sldMk cId="2934368912" sldId="1461"/>
            <ac:cxnSpMk id="8" creationId="{48F501F1-A5CC-C9C5-8596-028F7D09819B}"/>
          </ac:cxnSpMkLst>
        </pc:cxnChg>
        <pc:cxnChg chg="add del mod">
          <ac:chgData name="Lines, Todd" userId="afaf7c3a-e8aa-4568-882a-02ad8f9e19b0" providerId="ADAL" clId="{410BEA3D-63AF-4D45-8720-2BEC8CA75B1E}" dt="2025-04-30T21:34:36.625" v="123" actId="478"/>
          <ac:cxnSpMkLst>
            <pc:docMk/>
            <pc:sldMk cId="2934368912" sldId="1461"/>
            <ac:cxnSpMk id="9" creationId="{87866269-827F-3809-1E1D-144034C08D49}"/>
          </ac:cxnSpMkLst>
        </pc:cxnChg>
      </pc:sldChg>
      <pc:sldChg chg="add">
        <pc:chgData name="Lines, Todd" userId="afaf7c3a-e8aa-4568-882a-02ad8f9e19b0" providerId="ADAL" clId="{410BEA3D-63AF-4D45-8720-2BEC8CA75B1E}" dt="2025-04-30T21:29:38.194" v="26"/>
        <pc:sldMkLst>
          <pc:docMk/>
          <pc:sldMk cId="1619683466" sldId="1462"/>
        </pc:sldMkLst>
      </pc:sldChg>
      <pc:sldChg chg="add">
        <pc:chgData name="Lines, Todd" userId="afaf7c3a-e8aa-4568-882a-02ad8f9e19b0" providerId="ADAL" clId="{410BEA3D-63AF-4D45-8720-2BEC8CA75B1E}" dt="2025-04-30T21:29:38.194" v="26"/>
        <pc:sldMkLst>
          <pc:docMk/>
          <pc:sldMk cId="2355989043" sldId="1463"/>
        </pc:sldMkLst>
      </pc:sldChg>
      <pc:sldChg chg="add">
        <pc:chgData name="Lines, Todd" userId="afaf7c3a-e8aa-4568-882a-02ad8f9e19b0" providerId="ADAL" clId="{410BEA3D-63AF-4D45-8720-2BEC8CA75B1E}" dt="2025-04-30T21:29:38.194" v="26"/>
        <pc:sldMkLst>
          <pc:docMk/>
          <pc:sldMk cId="0" sldId="1464"/>
        </pc:sldMkLst>
      </pc:sldChg>
      <pc:sldChg chg="add">
        <pc:chgData name="Lines, Todd" userId="afaf7c3a-e8aa-4568-882a-02ad8f9e19b0" providerId="ADAL" clId="{410BEA3D-63AF-4D45-8720-2BEC8CA75B1E}" dt="2025-04-30T21:29:38.194" v="26"/>
        <pc:sldMkLst>
          <pc:docMk/>
          <pc:sldMk cId="0" sldId="1465"/>
        </pc:sldMkLst>
      </pc:sldChg>
      <pc:sldChg chg="add">
        <pc:chgData name="Lines, Todd" userId="afaf7c3a-e8aa-4568-882a-02ad8f9e19b0" providerId="ADAL" clId="{410BEA3D-63AF-4D45-8720-2BEC8CA75B1E}" dt="2025-04-30T21:29:38.194" v="26"/>
        <pc:sldMkLst>
          <pc:docMk/>
          <pc:sldMk cId="0" sldId="1466"/>
        </pc:sldMkLst>
      </pc:sldChg>
      <pc:sldChg chg="add">
        <pc:chgData name="Lines, Todd" userId="afaf7c3a-e8aa-4568-882a-02ad8f9e19b0" providerId="ADAL" clId="{410BEA3D-63AF-4D45-8720-2BEC8CA75B1E}" dt="2025-04-30T21:29:38.194" v="26"/>
        <pc:sldMkLst>
          <pc:docMk/>
          <pc:sldMk cId="0" sldId="1467"/>
        </pc:sldMkLst>
      </pc:sldChg>
      <pc:sldChg chg="add">
        <pc:chgData name="Lines, Todd" userId="afaf7c3a-e8aa-4568-882a-02ad8f9e19b0" providerId="ADAL" clId="{410BEA3D-63AF-4D45-8720-2BEC8CA75B1E}" dt="2025-04-30T21:29:38.194" v="26"/>
        <pc:sldMkLst>
          <pc:docMk/>
          <pc:sldMk cId="0" sldId="1468"/>
        </pc:sldMkLst>
      </pc:sldChg>
      <pc:sldChg chg="add">
        <pc:chgData name="Lines, Todd" userId="afaf7c3a-e8aa-4568-882a-02ad8f9e19b0" providerId="ADAL" clId="{410BEA3D-63AF-4D45-8720-2BEC8CA75B1E}" dt="2025-04-30T21:29:38.194" v="26"/>
        <pc:sldMkLst>
          <pc:docMk/>
          <pc:sldMk cId="0" sldId="1469"/>
        </pc:sldMkLst>
      </pc:sldChg>
      <pc:sldChg chg="add">
        <pc:chgData name="Lines, Todd" userId="afaf7c3a-e8aa-4568-882a-02ad8f9e19b0" providerId="ADAL" clId="{410BEA3D-63AF-4D45-8720-2BEC8CA75B1E}" dt="2025-04-30T21:29:38.194" v="26"/>
        <pc:sldMkLst>
          <pc:docMk/>
          <pc:sldMk cId="0" sldId="1470"/>
        </pc:sldMkLst>
      </pc:sldChg>
      <pc:sldChg chg="add">
        <pc:chgData name="Lines, Todd" userId="afaf7c3a-e8aa-4568-882a-02ad8f9e19b0" providerId="ADAL" clId="{410BEA3D-63AF-4D45-8720-2BEC8CA75B1E}" dt="2025-04-30T21:29:38.194" v="26"/>
        <pc:sldMkLst>
          <pc:docMk/>
          <pc:sldMk cId="0" sldId="1471"/>
        </pc:sldMkLst>
      </pc:sldChg>
      <pc:sldChg chg="add">
        <pc:chgData name="Lines, Todd" userId="afaf7c3a-e8aa-4568-882a-02ad8f9e19b0" providerId="ADAL" clId="{410BEA3D-63AF-4D45-8720-2BEC8CA75B1E}" dt="2025-04-30T21:29:38.194" v="26"/>
        <pc:sldMkLst>
          <pc:docMk/>
          <pc:sldMk cId="0" sldId="1472"/>
        </pc:sldMkLst>
      </pc:sldChg>
      <pc:sldChg chg="add">
        <pc:chgData name="Lines, Todd" userId="afaf7c3a-e8aa-4568-882a-02ad8f9e19b0" providerId="ADAL" clId="{410BEA3D-63AF-4D45-8720-2BEC8CA75B1E}" dt="2025-04-30T21:29:38.194" v="26"/>
        <pc:sldMkLst>
          <pc:docMk/>
          <pc:sldMk cId="3986767374" sldId="14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4926A9-87CD-4262-A2D0-EE283E8661F0}" type="datetimeFigureOut">
              <a:rPr lang="en-US" smtClean="0"/>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01FA4-B678-4596-8A9E-103BE6114909}" type="slidenum">
              <a:rPr lang="en-US" smtClean="0"/>
              <a:t>‹#›</a:t>
            </a:fld>
            <a:endParaRPr lang="en-US"/>
          </a:p>
        </p:txBody>
      </p:sp>
    </p:spTree>
    <p:extLst>
      <p:ext uri="{BB962C8B-B14F-4D97-AF65-F5344CB8AC3E}">
        <p14:creationId xmlns:p14="http://schemas.microsoft.com/office/powerpoint/2010/main" val="4132874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201FA4-B678-4596-8A9E-103BE6114909}" type="slidenum">
              <a:rPr lang="en-US" smtClean="0"/>
              <a:t>76</a:t>
            </a:fld>
            <a:endParaRPr lang="en-US"/>
          </a:p>
        </p:txBody>
      </p:sp>
    </p:spTree>
    <p:extLst>
      <p:ext uri="{BB962C8B-B14F-4D97-AF65-F5344CB8AC3E}">
        <p14:creationId xmlns:p14="http://schemas.microsoft.com/office/powerpoint/2010/main" val="1177492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A8F24B-83B8-43FD-8E70-8390B55350E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357293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A8F24B-83B8-43FD-8E70-8390B55350E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3721329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A8F24B-83B8-43FD-8E70-8390B55350E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2608193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133600" y="0"/>
            <a:ext cx="86360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00201"/>
            <a:ext cx="53848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01D7B0D-279D-4F93-970A-63C79FA4C0BA}" type="slidenum">
              <a:rPr lang="en-US"/>
              <a:pPr>
                <a:defRPr/>
              </a:pPr>
              <a:t>‹#›</a:t>
            </a:fld>
            <a:endParaRPr lang="en-US"/>
          </a:p>
        </p:txBody>
      </p:sp>
    </p:spTree>
    <p:extLst>
      <p:ext uri="{BB962C8B-B14F-4D97-AF65-F5344CB8AC3E}">
        <p14:creationId xmlns:p14="http://schemas.microsoft.com/office/powerpoint/2010/main" val="193457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A8F24B-83B8-43FD-8E70-8390B55350E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2074233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A8F24B-83B8-43FD-8E70-8390B55350E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28542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A8F24B-83B8-43FD-8E70-8390B55350E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138098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A8F24B-83B8-43FD-8E70-8390B55350E9}"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1899385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A8F24B-83B8-43FD-8E70-8390B55350E9}"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3829743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A8F24B-83B8-43FD-8E70-8390B55350E9}" type="datetimeFigureOut">
              <a:rPr lang="en-US" smtClean="0"/>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373116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A8F24B-83B8-43FD-8E70-8390B55350E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254401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A8F24B-83B8-43FD-8E70-8390B55350E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4227622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8F24B-83B8-43FD-8E70-8390B55350E9}" type="datetimeFigureOut">
              <a:rPr lang="en-US" smtClean="0"/>
              <a:t>4/30/2025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A8E96-12D2-4B57-A4F5-5089C5CB5340}" type="slidenum">
              <a:rPr lang="en-US" smtClean="0"/>
              <a:t>‹#›</a:t>
            </a:fld>
            <a:endParaRPr lang="en-US"/>
          </a:p>
        </p:txBody>
      </p:sp>
    </p:spTree>
    <p:extLst>
      <p:ext uri="{BB962C8B-B14F-4D97-AF65-F5344CB8AC3E}">
        <p14:creationId xmlns:p14="http://schemas.microsoft.com/office/powerpoint/2010/main" val="194190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1.wmf"/><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36.wmf"/><Relationship Id="rId7" Type="http://schemas.openxmlformats.org/officeDocument/2006/relationships/image" Target="../media/image38.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37.wmf"/><Relationship Id="rId4" Type="http://schemas.openxmlformats.org/officeDocument/2006/relationships/oleObject" Target="../embeddings/oleObject6.bin"/><Relationship Id="rId9" Type="http://schemas.openxmlformats.org/officeDocument/2006/relationships/image" Target="../media/image39.wmf"/></Relationships>
</file>

<file path=ppt/slides/_rels/slide6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9.bin"/><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0.bin"/><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11.bin"/><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oleObject" Target="../embeddings/oleObject13.bin"/></Relationships>
</file>

<file path=ppt/slides/_rels/slide7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7790-090C-D567-D973-9AD18ABC434D}"/>
              </a:ext>
            </a:extLst>
          </p:cNvPr>
          <p:cNvSpPr>
            <a:spLocks noGrp="1"/>
          </p:cNvSpPr>
          <p:nvPr>
            <p:ph type="ctrTitle"/>
          </p:nvPr>
        </p:nvSpPr>
        <p:spPr/>
        <p:txBody>
          <a:bodyPr/>
          <a:lstStyle/>
          <a:p>
            <a:r>
              <a:rPr lang="en-US" dirty="0"/>
              <a:t>Lecture 12</a:t>
            </a:r>
          </a:p>
        </p:txBody>
      </p:sp>
      <p:sp>
        <p:nvSpPr>
          <p:cNvPr id="3" name="Subtitle 2">
            <a:extLst>
              <a:ext uri="{FF2B5EF4-FFF2-40B4-BE49-F238E27FC236}">
                <a16:creationId xmlns:a16="http://schemas.microsoft.com/office/drawing/2014/main" id="{E5C83423-C79D-36F5-D6F9-01AECD6A9B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2566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7042" name="Rectangle 2"/>
          <p:cNvSpPr>
            <a:spLocks noGrp="1" noChangeArrowheads="1"/>
          </p:cNvSpPr>
          <p:nvPr>
            <p:ph type="title"/>
          </p:nvPr>
        </p:nvSpPr>
        <p:spPr>
          <a:xfrm>
            <a:off x="3124200" y="-152400"/>
            <a:ext cx="6477000" cy="1143000"/>
          </a:xfrm>
        </p:spPr>
        <p:txBody>
          <a:bodyPr/>
          <a:lstStyle/>
          <a:p>
            <a:r>
              <a:rPr lang="en-US" sz="3200"/>
              <a:t>Modern Scriptural Comments on Nature of Light</a:t>
            </a:r>
          </a:p>
        </p:txBody>
      </p:sp>
      <p:sp>
        <p:nvSpPr>
          <p:cNvPr id="87043" name="Rectangle 3"/>
          <p:cNvSpPr>
            <a:spLocks noGrp="1" noChangeArrowheads="1"/>
          </p:cNvSpPr>
          <p:nvPr>
            <p:ph type="body" idx="1"/>
          </p:nvPr>
        </p:nvSpPr>
        <p:spPr/>
        <p:txBody>
          <a:bodyPr>
            <a:normAutofit/>
          </a:bodyPr>
          <a:lstStyle/>
          <a:p>
            <a:pPr>
              <a:lnSpc>
                <a:spcPct val="80000"/>
              </a:lnSpc>
            </a:pPr>
            <a:r>
              <a:rPr lang="en-US" sz="2000"/>
              <a:t> In December of 1832 Joseph Smith received another revelation that says in part:</a:t>
            </a:r>
          </a:p>
          <a:p>
            <a:pPr lvl="1">
              <a:lnSpc>
                <a:spcPct val="80000"/>
              </a:lnSpc>
            </a:pPr>
            <a:r>
              <a:rPr lang="en-US" sz="1800"/>
              <a:t>This Comforter is the promise which I give unto you of eternal life, even the glory of the celestial kingdom; which glory is that of the church of the Firstborn, even of God, the holiest of all, through Jesus Christ his Son---He that ascended up on high, as also he descended below all things, in that he comprehended all things, that he might be in all and through all things, the light of truth; which truth shineth. </a:t>
            </a:r>
            <a:r>
              <a:rPr lang="en-US" sz="1800" i="1">
                <a:solidFill>
                  <a:srgbClr val="3366FF"/>
                </a:solidFill>
              </a:rPr>
              <a:t>This is the light of Christ. As also he is in the sun, and the light of the sun, and the power thereof by which it was made. As also he is in the moon, and is the light of the moon, and the power thereof by which it was made; as also the light of the stars, and the power thereof by which they were made; and the earth also, and the power thereof, even the earth upon which you astand. And the light which shineth, which giveth you light, is through him who enlighteneth your eyes, which is the same light that quickeneth your understandings; which light proceedeth forth from the presence of God to fill the immensity of space---the light which is in all things, which giveth life to all things, which is the law by which all things are governed,</a:t>
            </a:r>
            <a:r>
              <a:rPr lang="en-US" sz="1800">
                <a:solidFill>
                  <a:srgbClr val="3366FF"/>
                </a:solidFill>
              </a:rPr>
              <a:t> even the power of God who sitteth upon his throne</a:t>
            </a:r>
            <a:r>
              <a:rPr lang="en-US" sz="1800"/>
              <a:t>, who is in the bosom of eternity, who is in the midst of all things. (D&amp;C 88:5-12 emphasis added)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7170" name="Rectangle 2"/>
          <p:cNvSpPr>
            <a:spLocks noGrp="1" noChangeArrowheads="1"/>
          </p:cNvSpPr>
          <p:nvPr>
            <p:ph type="title"/>
          </p:nvPr>
        </p:nvSpPr>
        <p:spPr/>
        <p:txBody>
          <a:bodyPr/>
          <a:lstStyle/>
          <a:p>
            <a:r>
              <a:rPr lang="en-US" sz="3200"/>
              <a:t>More Confirmation of Wave Nature</a:t>
            </a:r>
          </a:p>
        </p:txBody>
      </p:sp>
      <p:sp>
        <p:nvSpPr>
          <p:cNvPr id="7171" name="Rectangle 3"/>
          <p:cNvSpPr>
            <a:spLocks noGrp="1" noChangeArrowheads="1"/>
          </p:cNvSpPr>
          <p:nvPr>
            <p:ph type="body" idx="1"/>
          </p:nvPr>
        </p:nvSpPr>
        <p:spPr/>
        <p:txBody>
          <a:bodyPr/>
          <a:lstStyle/>
          <a:p>
            <a:r>
              <a:rPr lang="en-US"/>
              <a:t>During the nineteenth century, other developments led to the general acceptance of the wave theory of light</a:t>
            </a:r>
          </a:p>
          <a:p>
            <a:r>
              <a:rPr lang="en-US"/>
              <a:t>Maxwell asserted that light was a form of high-frequency electromagnetic wave</a:t>
            </a:r>
          </a:p>
          <a:p>
            <a:r>
              <a:rPr lang="en-US"/>
              <a:t>Hertz confirmed Maxwell’s predictions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194" name="Rectangle 2"/>
          <p:cNvSpPr>
            <a:spLocks noGrp="1" noChangeArrowheads="1"/>
          </p:cNvSpPr>
          <p:nvPr>
            <p:ph type="title"/>
          </p:nvPr>
        </p:nvSpPr>
        <p:spPr/>
        <p:txBody>
          <a:bodyPr/>
          <a:lstStyle/>
          <a:p>
            <a:r>
              <a:rPr lang="en-US"/>
              <a:t>Particle Nature</a:t>
            </a:r>
          </a:p>
        </p:txBody>
      </p:sp>
      <p:sp>
        <p:nvSpPr>
          <p:cNvPr id="8195" name="Rectangle 3"/>
          <p:cNvSpPr>
            <a:spLocks noGrp="1" noChangeArrowheads="1"/>
          </p:cNvSpPr>
          <p:nvPr>
            <p:ph type="body" idx="1"/>
          </p:nvPr>
        </p:nvSpPr>
        <p:spPr/>
        <p:txBody>
          <a:bodyPr/>
          <a:lstStyle/>
          <a:p>
            <a:pPr>
              <a:lnSpc>
                <a:spcPct val="90000"/>
              </a:lnSpc>
            </a:pPr>
            <a:r>
              <a:rPr lang="en-US"/>
              <a:t>Some experiments could not be explained by the wave nature of light</a:t>
            </a:r>
          </a:p>
          <a:p>
            <a:pPr>
              <a:lnSpc>
                <a:spcPct val="90000"/>
              </a:lnSpc>
            </a:pPr>
            <a:r>
              <a:rPr lang="en-US"/>
              <a:t>The photoelectric effect was a major phenomenon not explained by waves</a:t>
            </a:r>
          </a:p>
          <a:p>
            <a:pPr lvl="1">
              <a:lnSpc>
                <a:spcPct val="90000"/>
              </a:lnSpc>
            </a:pPr>
            <a:r>
              <a:rPr lang="en-US"/>
              <a:t>When light strikes a metal surface, electrons are sometimes ejected from the surface</a:t>
            </a:r>
          </a:p>
          <a:p>
            <a:pPr lvl="1">
              <a:lnSpc>
                <a:spcPct val="90000"/>
              </a:lnSpc>
            </a:pPr>
            <a:r>
              <a:rPr lang="en-US"/>
              <a:t>The kinetic energy of the ejected electron is independent of the frequency of the light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rot="16200000">
            <a:off x="5809371" y="-435517"/>
            <a:ext cx="3124200" cy="5334000"/>
          </a:xfrm>
          <a:prstGeom prst="can">
            <a:avLst>
              <a:gd name="adj" fmla="val 1374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86"/>
          <p:cNvGrpSpPr/>
          <p:nvPr/>
        </p:nvGrpSpPr>
        <p:grpSpPr>
          <a:xfrm>
            <a:off x="7390228" y="2054990"/>
            <a:ext cx="1831058" cy="350199"/>
            <a:chOff x="1228054" y="3000375"/>
            <a:chExt cx="1831058" cy="736334"/>
          </a:xfrm>
        </p:grpSpPr>
        <p:grpSp>
          <p:nvGrpSpPr>
            <p:cNvPr id="3" name="Group 385"/>
            <p:cNvGrpSpPr/>
            <p:nvPr/>
          </p:nvGrpSpPr>
          <p:grpSpPr>
            <a:xfrm>
              <a:off x="1228054" y="3003284"/>
              <a:ext cx="915988" cy="733425"/>
              <a:chOff x="1228054" y="3003284"/>
              <a:chExt cx="915988" cy="733425"/>
            </a:xfrm>
          </p:grpSpPr>
          <p:sp>
            <p:nvSpPr>
              <p:cNvPr id="197"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86"/>
            <p:cNvGrpSpPr/>
            <p:nvPr/>
          </p:nvGrpSpPr>
          <p:grpSpPr>
            <a:xfrm flipV="1">
              <a:off x="2143124" y="3000375"/>
              <a:ext cx="915988" cy="733425"/>
              <a:chOff x="1228054" y="3003284"/>
              <a:chExt cx="915988" cy="733425"/>
            </a:xfrm>
          </p:grpSpPr>
          <p:sp>
            <p:nvSpPr>
              <p:cNvPr id="388"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4"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5"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6"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7"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8"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9"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1"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2"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3"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4"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5"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6"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7"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8"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9"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0"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1"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2"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3"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4"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5"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6"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7"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8"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9"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0"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1"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2"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3"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4"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5"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6"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7"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8"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9"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0"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1"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2"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3"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5"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6"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7"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8"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9"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0"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1"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2"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3"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5"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6"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7"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8"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0"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1"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2"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3"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4"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5"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6"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7"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8"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9"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0"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1"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2"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3"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4"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5"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6"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7"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8"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9"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0"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1"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2"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3"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4"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5"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6"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688"/>
          <p:cNvGrpSpPr/>
          <p:nvPr/>
        </p:nvGrpSpPr>
        <p:grpSpPr>
          <a:xfrm>
            <a:off x="5556738" y="2045382"/>
            <a:ext cx="1831058" cy="350199"/>
            <a:chOff x="1228054" y="3000375"/>
            <a:chExt cx="1831058" cy="736334"/>
          </a:xfrm>
        </p:grpSpPr>
        <p:grpSp>
          <p:nvGrpSpPr>
            <p:cNvPr id="7" name="Group 385"/>
            <p:cNvGrpSpPr/>
            <p:nvPr/>
          </p:nvGrpSpPr>
          <p:grpSpPr>
            <a:xfrm>
              <a:off x="1228054" y="3003284"/>
              <a:ext cx="915988" cy="733425"/>
              <a:chOff x="1228054" y="3003284"/>
              <a:chExt cx="915988" cy="733425"/>
            </a:xfrm>
          </p:grpSpPr>
          <p:sp>
            <p:nvSpPr>
              <p:cNvPr id="7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386"/>
            <p:cNvGrpSpPr/>
            <p:nvPr/>
          </p:nvGrpSpPr>
          <p:grpSpPr>
            <a:xfrm flipV="1">
              <a:off x="2143124" y="3000375"/>
              <a:ext cx="915988" cy="733425"/>
              <a:chOff x="1228054" y="3003284"/>
              <a:chExt cx="915988" cy="733425"/>
            </a:xfrm>
          </p:grpSpPr>
          <p:sp>
            <p:nvSpPr>
              <p:cNvPr id="69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1" name="Oval 890"/>
          <p:cNvSpPr/>
          <p:nvPr/>
        </p:nvSpPr>
        <p:spPr>
          <a:xfrm>
            <a:off x="9612924" y="661177"/>
            <a:ext cx="407963" cy="3108960"/>
          </a:xfrm>
          <a:prstGeom prst="ellipse">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Can 891"/>
          <p:cNvSpPr/>
          <p:nvPr/>
        </p:nvSpPr>
        <p:spPr>
          <a:xfrm rot="16200000" flipH="1">
            <a:off x="8251882" y="2064437"/>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3" name="Cube 892"/>
          <p:cNvSpPr/>
          <p:nvPr/>
        </p:nvSpPr>
        <p:spPr>
          <a:xfrm flipH="1">
            <a:off x="5410200" y="5190977"/>
            <a:ext cx="3352800" cy="1336430"/>
          </a:xfrm>
          <a:prstGeom prst="cube">
            <a:avLst>
              <a:gd name="adj" fmla="val 21742"/>
            </a:avLst>
          </a:prstGeom>
          <a:solidFill>
            <a:schemeClr val="accent2"/>
          </a:solidFill>
          <a:ln>
            <a:solidFill>
              <a:schemeClr val="tx1"/>
            </a:solidFill>
          </a:ln>
          <a:scene3d>
            <a:camera prst="orthographicFront">
              <a:rot lat="0" lon="18899957"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 Battery</a:t>
            </a:r>
          </a:p>
        </p:txBody>
      </p:sp>
      <p:sp>
        <p:nvSpPr>
          <p:cNvPr id="894" name="Can 893"/>
          <p:cNvSpPr/>
          <p:nvPr/>
        </p:nvSpPr>
        <p:spPr>
          <a:xfrm>
            <a:off x="6503961" y="5120639"/>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5" name="Can 894"/>
          <p:cNvSpPr/>
          <p:nvPr/>
        </p:nvSpPr>
        <p:spPr>
          <a:xfrm>
            <a:off x="7542626" y="5146430"/>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6" name="Can 895"/>
          <p:cNvSpPr/>
          <p:nvPr/>
        </p:nvSpPr>
        <p:spPr>
          <a:xfrm rot="16200000" flipH="1">
            <a:off x="4591935" y="2048026"/>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7" name="Oval 896"/>
          <p:cNvSpPr/>
          <p:nvPr/>
        </p:nvSpPr>
        <p:spPr>
          <a:xfrm>
            <a:off x="5505157" y="1969478"/>
            <a:ext cx="56271" cy="5908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87"/>
          <p:cNvGrpSpPr/>
          <p:nvPr/>
        </p:nvGrpSpPr>
        <p:grpSpPr>
          <a:xfrm>
            <a:off x="3716217" y="2053875"/>
            <a:ext cx="1831058" cy="350199"/>
            <a:chOff x="1228054" y="3000375"/>
            <a:chExt cx="1831058" cy="736334"/>
          </a:xfrm>
        </p:grpSpPr>
        <p:grpSp>
          <p:nvGrpSpPr>
            <p:cNvPr id="10" name="Group 385"/>
            <p:cNvGrpSpPr/>
            <p:nvPr/>
          </p:nvGrpSpPr>
          <p:grpSpPr>
            <a:xfrm>
              <a:off x="1228054" y="3003284"/>
              <a:ext cx="915988" cy="733425"/>
              <a:chOff x="1228054" y="3003284"/>
              <a:chExt cx="915988" cy="733425"/>
            </a:xfrm>
          </p:grpSpPr>
          <p:sp>
            <p:nvSpPr>
              <p:cNvPr id="590"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1"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2"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5"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6"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7"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8"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0"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1"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2"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3"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4"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5"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6"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7"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8"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9"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0"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1"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2"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3"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4"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5"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6"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8"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9"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0"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1"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2"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3"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5"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6"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7"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8"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9"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0"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1"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2"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3"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4"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5"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6"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7"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8"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9"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0"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1"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3"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4"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5"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6"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7"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8"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9"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1"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2"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3"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4"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5"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6"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7"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8"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9"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0"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1"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2"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3"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4"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5"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6"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7"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8"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9"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0"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1"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2"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3"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4"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5"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6"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7"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8"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9"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0"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1"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2"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3"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4"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5"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6"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7"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386"/>
            <p:cNvGrpSpPr/>
            <p:nvPr/>
          </p:nvGrpSpPr>
          <p:grpSpPr>
            <a:xfrm flipV="1">
              <a:off x="2143124" y="3000375"/>
              <a:ext cx="915988" cy="733425"/>
              <a:chOff x="1228054" y="3003284"/>
              <a:chExt cx="915988" cy="733425"/>
            </a:xfrm>
          </p:grpSpPr>
          <p:sp>
            <p:nvSpPr>
              <p:cNvPr id="4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8" name="Oval 897"/>
          <p:cNvSpPr/>
          <p:nvPr/>
        </p:nvSpPr>
        <p:spPr>
          <a:xfrm>
            <a:off x="8571915" y="1547455"/>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899" name="Oval 898"/>
          <p:cNvSpPr/>
          <p:nvPr/>
        </p:nvSpPr>
        <p:spPr>
          <a:xfrm>
            <a:off x="6079575" y="2459504"/>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900" name="Oval 899"/>
          <p:cNvSpPr/>
          <p:nvPr/>
        </p:nvSpPr>
        <p:spPr>
          <a:xfrm>
            <a:off x="7596554" y="2443090"/>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02" name="Straight Arrow Connector 901"/>
          <p:cNvCxnSpPr/>
          <p:nvPr/>
        </p:nvCxnSpPr>
        <p:spPr>
          <a:xfrm rot="10800000">
            <a:off x="8009209" y="1561516"/>
            <a:ext cx="534575" cy="1547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4" name="Straight Arrow Connector 903"/>
          <p:cNvCxnSpPr/>
          <p:nvPr/>
        </p:nvCxnSpPr>
        <p:spPr>
          <a:xfrm rot="10800000" flipV="1">
            <a:off x="7080739" y="2670516"/>
            <a:ext cx="475960" cy="23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6" name="Straight Arrow Connector 905"/>
          <p:cNvCxnSpPr/>
          <p:nvPr/>
        </p:nvCxnSpPr>
        <p:spPr>
          <a:xfrm rot="10800000" flipV="1">
            <a:off x="5983445" y="2768993"/>
            <a:ext cx="138332" cy="1008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11" name="Oval 910"/>
          <p:cNvSpPr/>
          <p:nvPr/>
        </p:nvSpPr>
        <p:spPr>
          <a:xfrm>
            <a:off x="6951786" y="1446637"/>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12" name="Straight Arrow Connector 911"/>
          <p:cNvCxnSpPr/>
          <p:nvPr/>
        </p:nvCxnSpPr>
        <p:spPr>
          <a:xfrm rot="10800000">
            <a:off x="6346877" y="1573238"/>
            <a:ext cx="565051" cy="586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18" name="Elbow Connector 917"/>
          <p:cNvCxnSpPr>
            <a:stCxn id="896" idx="4"/>
            <a:endCxn id="894" idx="1"/>
          </p:cNvCxnSpPr>
          <p:nvPr/>
        </p:nvCxnSpPr>
        <p:spPr>
          <a:xfrm rot="16200000" flipH="1">
            <a:off x="5226738" y="3632400"/>
            <a:ext cx="1866308" cy="111016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Elbow Connector 919"/>
          <p:cNvCxnSpPr>
            <a:stCxn id="892" idx="4"/>
            <a:endCxn id="925" idx="10"/>
          </p:cNvCxnSpPr>
          <p:nvPr/>
        </p:nvCxnSpPr>
        <p:spPr>
          <a:xfrm rot="5400000">
            <a:off x="8341897" y="3551741"/>
            <a:ext cx="1203858" cy="64185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925"/>
          <p:cNvGrpSpPr/>
          <p:nvPr/>
        </p:nvGrpSpPr>
        <p:grpSpPr>
          <a:xfrm rot="5400000" flipH="1">
            <a:off x="8680938" y="3964484"/>
            <a:ext cx="869252" cy="1348718"/>
            <a:chOff x="1965960" y="1854330"/>
            <a:chExt cx="869252" cy="1348718"/>
          </a:xfrm>
        </p:grpSpPr>
        <p:sp>
          <p:nvSpPr>
            <p:cNvPr id="921" name="Oval 13"/>
            <p:cNvSpPr>
              <a:spLocks noChangeArrowheads="1"/>
            </p:cNvSpPr>
            <p:nvPr/>
          </p:nvSpPr>
          <p:spPr bwMode="auto">
            <a:xfrm>
              <a:off x="1975255" y="1854330"/>
              <a:ext cx="851248" cy="776929"/>
            </a:xfrm>
            <a:prstGeom prst="ellipse">
              <a:avLst/>
            </a:prstGeom>
            <a:solidFill>
              <a:srgbClr val="969696"/>
            </a:solidFill>
            <a:ln w="9525">
              <a:noFill/>
              <a:round/>
              <a:headEnd/>
              <a:tailEnd/>
            </a:ln>
          </p:spPr>
          <p:txBody>
            <a:bodyPr wrap="none" anchor="ctr"/>
            <a:lstStyle/>
            <a:p>
              <a:endParaRPr lang="en-US" dirty="0"/>
            </a:p>
          </p:txBody>
        </p:sp>
        <p:sp>
          <p:nvSpPr>
            <p:cNvPr id="922" name="AutoShape 14"/>
            <p:cNvSpPr>
              <a:spLocks noChangeArrowheads="1"/>
            </p:cNvSpPr>
            <p:nvPr/>
          </p:nvSpPr>
          <p:spPr bwMode="auto">
            <a:xfrm>
              <a:off x="1965960" y="2287472"/>
              <a:ext cx="869252" cy="563228"/>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69696"/>
            </a:solidFill>
            <a:ln w="9525">
              <a:noFill/>
              <a:miter lim="800000"/>
              <a:headEnd/>
              <a:tailEnd/>
            </a:ln>
          </p:spPr>
          <p:txBody>
            <a:bodyPr wrap="none" anchor="ctr"/>
            <a:lstStyle/>
            <a:p>
              <a:endParaRPr lang="en-US" dirty="0"/>
            </a:p>
          </p:txBody>
        </p:sp>
        <p:sp>
          <p:nvSpPr>
            <p:cNvPr id="923" name="Oval 13"/>
            <p:cNvSpPr>
              <a:spLocks noChangeArrowheads="1"/>
            </p:cNvSpPr>
            <p:nvPr/>
          </p:nvSpPr>
          <p:spPr bwMode="auto">
            <a:xfrm>
              <a:off x="2005733" y="1884491"/>
              <a:ext cx="791573" cy="742337"/>
            </a:xfrm>
            <a:prstGeom prst="ellipse">
              <a:avLst/>
            </a:prstGeom>
            <a:solidFill>
              <a:srgbClr val="FFFF99"/>
            </a:solidFill>
            <a:ln w="9525">
              <a:noFill/>
              <a:round/>
              <a:headEnd/>
              <a:tailEnd/>
            </a:ln>
          </p:spPr>
          <p:txBody>
            <a:bodyPr wrap="none" anchor="ctr"/>
            <a:lstStyle/>
            <a:p>
              <a:endParaRPr lang="en-US" dirty="0"/>
            </a:p>
          </p:txBody>
        </p:sp>
        <p:sp>
          <p:nvSpPr>
            <p:cNvPr id="924" name="AutoShape 14"/>
            <p:cNvSpPr>
              <a:spLocks noChangeArrowheads="1"/>
            </p:cNvSpPr>
            <p:nvPr/>
          </p:nvSpPr>
          <p:spPr bwMode="auto">
            <a:xfrm>
              <a:off x="2023026" y="2327471"/>
              <a:ext cx="755068" cy="538151"/>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99"/>
            </a:solidFill>
            <a:ln w="9525">
              <a:noFill/>
              <a:miter lim="800000"/>
              <a:headEnd/>
              <a:tailEnd/>
            </a:ln>
          </p:spPr>
          <p:txBody>
            <a:bodyPr wrap="none" anchor="ctr"/>
            <a:lstStyle/>
            <a:p>
              <a:endParaRPr lang="en-US" dirty="0"/>
            </a:p>
          </p:txBody>
        </p:sp>
        <p:sp>
          <p:nvSpPr>
            <p:cNvPr id="925" name="Freeform 15"/>
            <p:cNvSpPr>
              <a:spLocks/>
            </p:cNvSpPr>
            <p:nvPr/>
          </p:nvSpPr>
          <p:spPr bwMode="auto">
            <a:xfrm>
              <a:off x="2201706" y="2860431"/>
              <a:ext cx="391944" cy="342617"/>
            </a:xfrm>
            <a:custGeom>
              <a:avLst/>
              <a:gdLst>
                <a:gd name="T0" fmla="*/ 0 w 204"/>
                <a:gd name="T1" fmla="*/ 0 h 198"/>
                <a:gd name="T2" fmla="*/ 15 w 204"/>
                <a:gd name="T3" fmla="*/ 39 h 198"/>
                <a:gd name="T4" fmla="*/ 0 w 204"/>
                <a:gd name="T5" fmla="*/ 72 h 198"/>
                <a:gd name="T6" fmla="*/ 15 w 204"/>
                <a:gd name="T7" fmla="*/ 108 h 198"/>
                <a:gd name="T8" fmla="*/ 0 w 204"/>
                <a:gd name="T9" fmla="*/ 153 h 198"/>
                <a:gd name="T10" fmla="*/ 36 w 204"/>
                <a:gd name="T11" fmla="*/ 186 h 198"/>
                <a:gd name="T12" fmla="*/ 102 w 204"/>
                <a:gd name="T13" fmla="*/ 198 h 198"/>
                <a:gd name="T14" fmla="*/ 156 w 204"/>
                <a:gd name="T15" fmla="*/ 189 h 198"/>
                <a:gd name="T16" fmla="*/ 204 w 204"/>
                <a:gd name="T17" fmla="*/ 171 h 198"/>
                <a:gd name="T18" fmla="*/ 177 w 204"/>
                <a:gd name="T19" fmla="*/ 141 h 198"/>
                <a:gd name="T20" fmla="*/ 189 w 204"/>
                <a:gd name="T21" fmla="*/ 93 h 198"/>
                <a:gd name="T22" fmla="*/ 177 w 204"/>
                <a:gd name="T23" fmla="*/ 60 h 198"/>
                <a:gd name="T24" fmla="*/ 201 w 204"/>
                <a:gd name="T25" fmla="*/ 24 h 198"/>
                <a:gd name="T26" fmla="*/ 201 w 204"/>
                <a:gd name="T27" fmla="*/ 0 h 198"/>
                <a:gd name="T28" fmla="*/ 0 w 204"/>
                <a:gd name="T29" fmla="*/ 0 h 1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4"/>
                <a:gd name="T46" fmla="*/ 0 h 198"/>
                <a:gd name="T47" fmla="*/ 204 w 204"/>
                <a:gd name="T48" fmla="*/ 198 h 1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4" h="198">
                  <a:moveTo>
                    <a:pt x="0" y="0"/>
                  </a:moveTo>
                  <a:lnTo>
                    <a:pt x="15" y="39"/>
                  </a:lnTo>
                  <a:lnTo>
                    <a:pt x="0" y="72"/>
                  </a:lnTo>
                  <a:lnTo>
                    <a:pt x="15" y="108"/>
                  </a:lnTo>
                  <a:lnTo>
                    <a:pt x="0" y="153"/>
                  </a:lnTo>
                  <a:lnTo>
                    <a:pt x="36" y="186"/>
                  </a:lnTo>
                  <a:lnTo>
                    <a:pt x="102" y="198"/>
                  </a:lnTo>
                  <a:lnTo>
                    <a:pt x="156" y="189"/>
                  </a:lnTo>
                  <a:lnTo>
                    <a:pt x="204" y="171"/>
                  </a:lnTo>
                  <a:lnTo>
                    <a:pt x="177" y="141"/>
                  </a:lnTo>
                  <a:lnTo>
                    <a:pt x="189" y="93"/>
                  </a:lnTo>
                  <a:lnTo>
                    <a:pt x="177" y="60"/>
                  </a:lnTo>
                  <a:lnTo>
                    <a:pt x="201" y="24"/>
                  </a:lnTo>
                  <a:lnTo>
                    <a:pt x="201" y="0"/>
                  </a:lnTo>
                  <a:lnTo>
                    <a:pt x="0" y="0"/>
                  </a:lnTo>
                  <a:close/>
                </a:path>
              </a:pathLst>
            </a:custGeom>
            <a:solidFill>
              <a:srgbClr val="4D4D4D"/>
            </a:solidFill>
            <a:ln w="9525">
              <a:solidFill>
                <a:schemeClr val="tx1"/>
              </a:solidFill>
              <a:round/>
              <a:headEnd/>
              <a:tailEnd/>
            </a:ln>
          </p:spPr>
          <p:txBody>
            <a:bodyPr/>
            <a:lstStyle/>
            <a:p>
              <a:endParaRPr lang="en-US" dirty="0"/>
            </a:p>
          </p:txBody>
        </p:sp>
      </p:grpSp>
      <p:cxnSp>
        <p:nvCxnSpPr>
          <p:cNvPr id="934" name="Elbow Connector 933"/>
          <p:cNvCxnSpPr>
            <a:stCxn id="925" idx="6"/>
            <a:endCxn id="895" idx="1"/>
          </p:cNvCxnSpPr>
          <p:nvPr/>
        </p:nvCxnSpPr>
        <p:spPr>
          <a:xfrm rot="16200000" flipH="1" flipV="1">
            <a:off x="7845086" y="4550308"/>
            <a:ext cx="504677" cy="687565"/>
          </a:xfrm>
          <a:prstGeom prst="bentConnector3">
            <a:avLst>
              <a:gd name="adj1" fmla="val -676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938"/>
          <p:cNvGrpSpPr/>
          <p:nvPr/>
        </p:nvGrpSpPr>
        <p:grpSpPr>
          <a:xfrm>
            <a:off x="1899140" y="2037463"/>
            <a:ext cx="1831058" cy="350199"/>
            <a:chOff x="1228054" y="3000375"/>
            <a:chExt cx="1831058" cy="736334"/>
          </a:xfrm>
        </p:grpSpPr>
        <p:grpSp>
          <p:nvGrpSpPr>
            <p:cNvPr id="14" name="Group 385"/>
            <p:cNvGrpSpPr/>
            <p:nvPr/>
          </p:nvGrpSpPr>
          <p:grpSpPr>
            <a:xfrm>
              <a:off x="1228054" y="3003284"/>
              <a:ext cx="915988" cy="733425"/>
              <a:chOff x="1228054" y="3003284"/>
              <a:chExt cx="915988" cy="733425"/>
            </a:xfrm>
          </p:grpSpPr>
          <p:sp>
            <p:nvSpPr>
              <p:cNvPr id="104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386"/>
            <p:cNvGrpSpPr/>
            <p:nvPr/>
          </p:nvGrpSpPr>
          <p:grpSpPr>
            <a:xfrm flipV="1">
              <a:off x="2143124" y="3000375"/>
              <a:ext cx="915988" cy="733425"/>
              <a:chOff x="1228054" y="3003284"/>
              <a:chExt cx="915988" cy="733425"/>
            </a:xfrm>
          </p:grpSpPr>
          <p:sp>
            <p:nvSpPr>
              <p:cNvPr id="94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140" name="Plus 1139"/>
          <p:cNvSpPr/>
          <p:nvPr/>
        </p:nvSpPr>
        <p:spPr>
          <a:xfrm>
            <a:off x="6167510" y="5537982"/>
            <a:ext cx="309490" cy="25321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1" name="Plus 1140"/>
          <p:cNvSpPr/>
          <p:nvPr/>
        </p:nvSpPr>
        <p:spPr>
          <a:xfrm>
            <a:off x="6262467" y="4738465"/>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2" name="Plus 1141"/>
          <p:cNvSpPr/>
          <p:nvPr/>
        </p:nvSpPr>
        <p:spPr>
          <a:xfrm>
            <a:off x="6246054" y="425781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3" name="Plus 1142"/>
          <p:cNvSpPr/>
          <p:nvPr/>
        </p:nvSpPr>
        <p:spPr>
          <a:xfrm>
            <a:off x="5582528" y="422733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4" name="Plus 1143"/>
          <p:cNvSpPr/>
          <p:nvPr/>
        </p:nvSpPr>
        <p:spPr>
          <a:xfrm>
            <a:off x="5256626" y="3718558"/>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Plus 1144"/>
          <p:cNvSpPr/>
          <p:nvPr/>
        </p:nvSpPr>
        <p:spPr>
          <a:xfrm>
            <a:off x="5268349" y="2858084"/>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6" name="Plus 1145"/>
          <p:cNvSpPr/>
          <p:nvPr/>
        </p:nvSpPr>
        <p:spPr>
          <a:xfrm>
            <a:off x="5294139" y="1448970"/>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7" name="Plus 1146"/>
          <p:cNvSpPr/>
          <p:nvPr/>
        </p:nvSpPr>
        <p:spPr>
          <a:xfrm>
            <a:off x="5263659" y="172797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9" name="Minus 1148"/>
          <p:cNvSpPr/>
          <p:nvPr/>
        </p:nvSpPr>
        <p:spPr>
          <a:xfrm>
            <a:off x="7854463" y="5562600"/>
            <a:ext cx="295421" cy="168812"/>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0" name="Minus 1149"/>
          <p:cNvSpPr/>
          <p:nvPr/>
        </p:nvSpPr>
        <p:spPr>
          <a:xfrm>
            <a:off x="7795847" y="4808806"/>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1" name="Minus 1150"/>
          <p:cNvSpPr/>
          <p:nvPr/>
        </p:nvSpPr>
        <p:spPr>
          <a:xfrm>
            <a:off x="8707903" y="394833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2" name="Minus 1151"/>
          <p:cNvSpPr/>
          <p:nvPr/>
        </p:nvSpPr>
        <p:spPr>
          <a:xfrm>
            <a:off x="8255392" y="4522763"/>
            <a:ext cx="295421" cy="168812"/>
          </a:xfrm>
          <a:prstGeom prst="mathMin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3" name="Minus 1152"/>
          <p:cNvSpPr/>
          <p:nvPr/>
        </p:nvSpPr>
        <p:spPr>
          <a:xfrm>
            <a:off x="8958777" y="3538025"/>
            <a:ext cx="295421" cy="16881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4" name="Minus 1153"/>
          <p:cNvSpPr/>
          <p:nvPr/>
        </p:nvSpPr>
        <p:spPr>
          <a:xfrm>
            <a:off x="9308124" y="2790092"/>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5" name="Minus 1154"/>
          <p:cNvSpPr/>
          <p:nvPr/>
        </p:nvSpPr>
        <p:spPr>
          <a:xfrm>
            <a:off x="9432388" y="1465384"/>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6" name="Minus 1155"/>
          <p:cNvSpPr/>
          <p:nvPr/>
        </p:nvSpPr>
        <p:spPr>
          <a:xfrm>
            <a:off x="9458179" y="211015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4968240" y="4141708"/>
            <a:ext cx="2286000" cy="640080"/>
          </a:xfrm>
          <a:custGeom>
            <a:avLst/>
            <a:gdLst>
              <a:gd name="connsiteX0" fmla="*/ 0 w 2682240"/>
              <a:gd name="connsiteY0" fmla="*/ 0 h 1158240"/>
              <a:gd name="connsiteX1" fmla="*/ 670560 w 2682240"/>
              <a:gd name="connsiteY1" fmla="*/ 777240 h 1158240"/>
              <a:gd name="connsiteX2" fmla="*/ 2682240 w 2682240"/>
              <a:gd name="connsiteY2" fmla="*/ 1158240 h 1158240"/>
            </a:gdLst>
            <a:ahLst/>
            <a:cxnLst>
              <a:cxn ang="0">
                <a:pos x="connsiteX0" y="connsiteY0"/>
              </a:cxn>
              <a:cxn ang="0">
                <a:pos x="connsiteX1" y="connsiteY1"/>
              </a:cxn>
              <a:cxn ang="0">
                <a:pos x="connsiteX2" y="connsiteY2"/>
              </a:cxn>
            </a:cxnLst>
            <a:rect l="l" t="t" r="r" b="b"/>
            <a:pathLst>
              <a:path w="2682240" h="1158240">
                <a:moveTo>
                  <a:pt x="0" y="0"/>
                </a:moveTo>
                <a:cubicBezTo>
                  <a:pt x="111760" y="292100"/>
                  <a:pt x="223520" y="584200"/>
                  <a:pt x="670560" y="777240"/>
                </a:cubicBezTo>
                <a:cubicBezTo>
                  <a:pt x="1117600" y="970280"/>
                  <a:pt x="1899920" y="1064260"/>
                  <a:pt x="2682240" y="1158240"/>
                </a:cubicBezTo>
              </a:path>
            </a:pathLst>
          </a:custGeom>
          <a:ln>
            <a:solidFill>
              <a:srgbClr val="969696"/>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21"/>
          <p:cNvSpPr/>
          <p:nvPr/>
        </p:nvSpPr>
        <p:spPr>
          <a:xfrm rot="19673694">
            <a:off x="3688080" y="1855708"/>
            <a:ext cx="242316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zzzzzzzzzzzzzzzzzzzzzzzz</a:t>
            </a:r>
          </a:p>
        </p:txBody>
      </p:sp>
      <p:grpSp>
        <p:nvGrpSpPr>
          <p:cNvPr id="2" name="Group 30"/>
          <p:cNvGrpSpPr/>
          <p:nvPr/>
        </p:nvGrpSpPr>
        <p:grpSpPr>
          <a:xfrm>
            <a:off x="2804160" y="1886188"/>
            <a:ext cx="4053840" cy="4099560"/>
            <a:chOff x="1280160" y="899160"/>
            <a:chExt cx="4053840" cy="4099560"/>
          </a:xfrm>
        </p:grpSpPr>
        <p:sp>
          <p:nvSpPr>
            <p:cNvPr id="12" name="Oval 11"/>
            <p:cNvSpPr/>
            <p:nvPr/>
          </p:nvSpPr>
          <p:spPr>
            <a:xfrm>
              <a:off x="3126375" y="290703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3144575" y="277940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lus 4"/>
            <p:cNvSpPr/>
            <p:nvPr/>
          </p:nvSpPr>
          <p:spPr>
            <a:xfrm>
              <a:off x="3178420" y="280493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262878" y="276959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3235577" y="287758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us 7"/>
            <p:cNvSpPr/>
            <p:nvPr/>
          </p:nvSpPr>
          <p:spPr>
            <a:xfrm>
              <a:off x="3269422" y="290311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280160" y="899160"/>
              <a:ext cx="405384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042328" y="207970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inus 15"/>
            <p:cNvSpPr/>
            <p:nvPr/>
          </p:nvSpPr>
          <p:spPr>
            <a:xfrm>
              <a:off x="5067686" y="215440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2725848" y="403042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24"/>
            <p:cNvSpPr/>
            <p:nvPr/>
          </p:nvSpPr>
          <p:spPr>
            <a:xfrm>
              <a:off x="2751206" y="410512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7223762" y="4324589"/>
            <a:ext cx="3169919" cy="830997"/>
          </a:xfrm>
          <a:prstGeom prst="rect">
            <a:avLst/>
          </a:prstGeom>
          <a:noFill/>
        </p:spPr>
        <p:txBody>
          <a:bodyPr wrap="square" rtlCol="0">
            <a:spAutoFit/>
          </a:bodyPr>
          <a:lstStyle/>
          <a:p>
            <a:r>
              <a:rPr lang="en-US" sz="2400" i="1" dirty="0"/>
              <a:t>Nucleus with protons and neutrons</a:t>
            </a:r>
          </a:p>
        </p:txBody>
      </p:sp>
      <p:sp>
        <p:nvSpPr>
          <p:cNvPr id="21" name="TextBox 20"/>
          <p:cNvSpPr txBox="1"/>
          <p:nvPr/>
        </p:nvSpPr>
        <p:spPr>
          <a:xfrm>
            <a:off x="6902211" y="2861549"/>
            <a:ext cx="1207382" cy="461665"/>
          </a:xfrm>
          <a:prstGeom prst="rect">
            <a:avLst/>
          </a:prstGeom>
          <a:noFill/>
        </p:spPr>
        <p:txBody>
          <a:bodyPr wrap="none" rtlCol="0">
            <a:spAutoFit/>
          </a:bodyPr>
          <a:lstStyle/>
          <a:p>
            <a:r>
              <a:rPr lang="en-US" sz="2400" i="1" dirty="0"/>
              <a:t>Electron</a:t>
            </a:r>
          </a:p>
        </p:txBody>
      </p:sp>
      <p:sp>
        <p:nvSpPr>
          <p:cNvPr id="27" name="TextBox 26"/>
          <p:cNvSpPr txBox="1"/>
          <p:nvPr/>
        </p:nvSpPr>
        <p:spPr>
          <a:xfrm>
            <a:off x="4570491" y="4797029"/>
            <a:ext cx="1207382" cy="461665"/>
          </a:xfrm>
          <a:prstGeom prst="rect">
            <a:avLst/>
          </a:prstGeom>
          <a:noFill/>
        </p:spPr>
        <p:txBody>
          <a:bodyPr wrap="none" rtlCol="0">
            <a:spAutoFit/>
          </a:bodyPr>
          <a:lstStyle/>
          <a:p>
            <a:r>
              <a:rPr lang="en-US" sz="2400" i="1" dirty="0"/>
              <a:t>Electron</a:t>
            </a:r>
          </a:p>
        </p:txBody>
      </p:sp>
      <p:sp>
        <p:nvSpPr>
          <p:cNvPr id="29" name="TextBox 28"/>
          <p:cNvSpPr txBox="1"/>
          <p:nvPr/>
        </p:nvSpPr>
        <p:spPr>
          <a:xfrm>
            <a:off x="5105401" y="6336268"/>
            <a:ext cx="2761269" cy="369332"/>
          </a:xfrm>
          <a:prstGeom prst="rect">
            <a:avLst/>
          </a:prstGeom>
          <a:noFill/>
        </p:spPr>
        <p:txBody>
          <a:bodyPr wrap="none" rtlCol="0">
            <a:spAutoFit/>
          </a:bodyPr>
          <a:lstStyle/>
          <a:p>
            <a:r>
              <a:rPr lang="en-US" i="1" dirty="0"/>
              <a:t>Particles not drawn to scale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
          <p:cNvGrpSpPr/>
          <p:nvPr/>
        </p:nvGrpSpPr>
        <p:grpSpPr>
          <a:xfrm rot="2880074">
            <a:off x="4585663" y="3699456"/>
            <a:ext cx="966365" cy="408391"/>
            <a:chOff x="5910898" y="2328546"/>
            <a:chExt cx="2928937" cy="1343025"/>
          </a:xfrm>
        </p:grpSpPr>
        <p:sp>
          <p:nvSpPr>
            <p:cNvPr id="1033" name="Line 9"/>
            <p:cNvSpPr>
              <a:spLocks noChangeShapeType="1"/>
            </p:cNvSpPr>
            <p:nvPr/>
          </p:nvSpPr>
          <p:spPr bwMode="auto">
            <a:xfrm flipV="1">
              <a:off x="5910898"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
            <p:cNvSpPr>
              <a:spLocks noChangeShapeType="1"/>
            </p:cNvSpPr>
            <p:nvPr/>
          </p:nvSpPr>
          <p:spPr bwMode="auto">
            <a:xfrm>
              <a:off x="59394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1"/>
            <p:cNvSpPr>
              <a:spLocks noChangeShapeType="1"/>
            </p:cNvSpPr>
            <p:nvPr/>
          </p:nvSpPr>
          <p:spPr bwMode="auto">
            <a:xfrm flipV="1">
              <a:off x="596963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2"/>
            <p:cNvSpPr>
              <a:spLocks noChangeShapeType="1"/>
            </p:cNvSpPr>
            <p:nvPr/>
          </p:nvSpPr>
          <p:spPr bwMode="auto">
            <a:xfrm>
              <a:off x="59997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3"/>
            <p:cNvSpPr>
              <a:spLocks noChangeShapeType="1"/>
            </p:cNvSpPr>
            <p:nvPr/>
          </p:nvSpPr>
          <p:spPr bwMode="auto">
            <a:xfrm>
              <a:off x="60299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4"/>
            <p:cNvSpPr>
              <a:spLocks noChangeShapeType="1"/>
            </p:cNvSpPr>
            <p:nvPr/>
          </p:nvSpPr>
          <p:spPr bwMode="auto">
            <a:xfrm>
              <a:off x="6060123"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5"/>
            <p:cNvSpPr>
              <a:spLocks noChangeShapeType="1"/>
            </p:cNvSpPr>
            <p:nvPr/>
          </p:nvSpPr>
          <p:spPr bwMode="auto">
            <a:xfrm>
              <a:off x="60886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6"/>
            <p:cNvSpPr>
              <a:spLocks noChangeShapeType="1"/>
            </p:cNvSpPr>
            <p:nvPr/>
          </p:nvSpPr>
          <p:spPr bwMode="auto">
            <a:xfrm>
              <a:off x="61188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Line 17"/>
            <p:cNvSpPr>
              <a:spLocks noChangeShapeType="1"/>
            </p:cNvSpPr>
            <p:nvPr/>
          </p:nvSpPr>
          <p:spPr bwMode="auto">
            <a:xfrm>
              <a:off x="6149023" y="3057208"/>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18"/>
            <p:cNvSpPr>
              <a:spLocks noChangeShapeType="1"/>
            </p:cNvSpPr>
            <p:nvPr/>
          </p:nvSpPr>
          <p:spPr bwMode="auto">
            <a:xfrm>
              <a:off x="6179185"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9"/>
            <p:cNvSpPr>
              <a:spLocks noChangeShapeType="1"/>
            </p:cNvSpPr>
            <p:nvPr/>
          </p:nvSpPr>
          <p:spPr bwMode="auto">
            <a:xfrm>
              <a:off x="6209348"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20"/>
            <p:cNvSpPr>
              <a:spLocks noChangeShapeType="1"/>
            </p:cNvSpPr>
            <p:nvPr/>
          </p:nvSpPr>
          <p:spPr bwMode="auto">
            <a:xfrm>
              <a:off x="623951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21"/>
            <p:cNvSpPr>
              <a:spLocks noChangeShapeType="1"/>
            </p:cNvSpPr>
            <p:nvPr/>
          </p:nvSpPr>
          <p:spPr bwMode="auto">
            <a:xfrm flipV="1">
              <a:off x="626967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22"/>
            <p:cNvSpPr>
              <a:spLocks noChangeShapeType="1"/>
            </p:cNvSpPr>
            <p:nvPr/>
          </p:nvSpPr>
          <p:spPr bwMode="auto">
            <a:xfrm flipV="1">
              <a:off x="6299835" y="3058796"/>
              <a:ext cx="28575"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23"/>
            <p:cNvSpPr>
              <a:spLocks noChangeShapeType="1"/>
            </p:cNvSpPr>
            <p:nvPr/>
          </p:nvSpPr>
          <p:spPr bwMode="auto">
            <a:xfrm flipV="1">
              <a:off x="6328410" y="3054033"/>
              <a:ext cx="30162"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24"/>
            <p:cNvSpPr>
              <a:spLocks noChangeShapeType="1"/>
            </p:cNvSpPr>
            <p:nvPr/>
          </p:nvSpPr>
          <p:spPr bwMode="auto">
            <a:xfrm flipV="1">
              <a:off x="6358573"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25"/>
            <p:cNvSpPr>
              <a:spLocks noChangeShapeType="1"/>
            </p:cNvSpPr>
            <p:nvPr/>
          </p:nvSpPr>
          <p:spPr bwMode="auto">
            <a:xfrm flipV="1">
              <a:off x="6388735"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26"/>
            <p:cNvSpPr>
              <a:spLocks noChangeShapeType="1"/>
            </p:cNvSpPr>
            <p:nvPr/>
          </p:nvSpPr>
          <p:spPr bwMode="auto">
            <a:xfrm flipV="1">
              <a:off x="6418898"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27"/>
            <p:cNvSpPr>
              <a:spLocks noChangeShapeType="1"/>
            </p:cNvSpPr>
            <p:nvPr/>
          </p:nvSpPr>
          <p:spPr bwMode="auto">
            <a:xfrm flipV="1">
              <a:off x="6449060" y="3020696"/>
              <a:ext cx="28575"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28"/>
            <p:cNvSpPr>
              <a:spLocks noChangeShapeType="1"/>
            </p:cNvSpPr>
            <p:nvPr/>
          </p:nvSpPr>
          <p:spPr bwMode="auto">
            <a:xfrm>
              <a:off x="6477635"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9"/>
            <p:cNvSpPr>
              <a:spLocks noChangeShapeType="1"/>
            </p:cNvSpPr>
            <p:nvPr/>
          </p:nvSpPr>
          <p:spPr bwMode="auto">
            <a:xfrm>
              <a:off x="650779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30"/>
            <p:cNvSpPr>
              <a:spLocks noChangeShapeType="1"/>
            </p:cNvSpPr>
            <p:nvPr/>
          </p:nvSpPr>
          <p:spPr bwMode="auto">
            <a:xfrm>
              <a:off x="6537960" y="3030221"/>
              <a:ext cx="30162"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31"/>
            <p:cNvSpPr>
              <a:spLocks noChangeShapeType="1"/>
            </p:cNvSpPr>
            <p:nvPr/>
          </p:nvSpPr>
          <p:spPr bwMode="auto">
            <a:xfrm>
              <a:off x="6568123"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32"/>
            <p:cNvSpPr>
              <a:spLocks noChangeShapeType="1"/>
            </p:cNvSpPr>
            <p:nvPr/>
          </p:nvSpPr>
          <p:spPr bwMode="auto">
            <a:xfrm>
              <a:off x="6598285"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33"/>
            <p:cNvSpPr>
              <a:spLocks noChangeShapeType="1"/>
            </p:cNvSpPr>
            <p:nvPr/>
          </p:nvSpPr>
          <p:spPr bwMode="auto">
            <a:xfrm>
              <a:off x="6628448" y="3112771"/>
              <a:ext cx="28575"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34"/>
            <p:cNvSpPr>
              <a:spLocks noChangeShapeType="1"/>
            </p:cNvSpPr>
            <p:nvPr/>
          </p:nvSpPr>
          <p:spPr bwMode="auto">
            <a:xfrm>
              <a:off x="66570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35"/>
            <p:cNvSpPr>
              <a:spLocks noChangeShapeType="1"/>
            </p:cNvSpPr>
            <p:nvPr/>
          </p:nvSpPr>
          <p:spPr bwMode="auto">
            <a:xfrm>
              <a:off x="6687185"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36"/>
            <p:cNvSpPr>
              <a:spLocks noChangeShapeType="1"/>
            </p:cNvSpPr>
            <p:nvPr/>
          </p:nvSpPr>
          <p:spPr bwMode="auto">
            <a:xfrm flipV="1">
              <a:off x="6717348"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37"/>
            <p:cNvSpPr>
              <a:spLocks noChangeShapeType="1"/>
            </p:cNvSpPr>
            <p:nvPr/>
          </p:nvSpPr>
          <p:spPr bwMode="auto">
            <a:xfrm flipV="1">
              <a:off x="6747510"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38"/>
            <p:cNvSpPr>
              <a:spLocks noChangeShapeType="1"/>
            </p:cNvSpPr>
            <p:nvPr/>
          </p:nvSpPr>
          <p:spPr bwMode="auto">
            <a:xfrm flipV="1">
              <a:off x="6777673" y="3061971"/>
              <a:ext cx="28575"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9"/>
            <p:cNvSpPr>
              <a:spLocks noChangeShapeType="1"/>
            </p:cNvSpPr>
            <p:nvPr/>
          </p:nvSpPr>
          <p:spPr bwMode="auto">
            <a:xfrm flipV="1">
              <a:off x="680624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40"/>
            <p:cNvSpPr>
              <a:spLocks noChangeShapeType="1"/>
            </p:cNvSpPr>
            <p:nvPr/>
          </p:nvSpPr>
          <p:spPr bwMode="auto">
            <a:xfrm flipV="1">
              <a:off x="6836410"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41"/>
            <p:cNvSpPr>
              <a:spLocks noChangeShapeType="1"/>
            </p:cNvSpPr>
            <p:nvPr/>
          </p:nvSpPr>
          <p:spPr bwMode="auto">
            <a:xfrm flipV="1">
              <a:off x="6866573" y="2773046"/>
              <a:ext cx="30162"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42"/>
            <p:cNvSpPr>
              <a:spLocks noChangeShapeType="1"/>
            </p:cNvSpPr>
            <p:nvPr/>
          </p:nvSpPr>
          <p:spPr bwMode="auto">
            <a:xfrm flipV="1">
              <a:off x="6896735"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43"/>
            <p:cNvSpPr>
              <a:spLocks noChangeShapeType="1"/>
            </p:cNvSpPr>
            <p:nvPr/>
          </p:nvSpPr>
          <p:spPr bwMode="auto">
            <a:xfrm flipV="1">
              <a:off x="6926898"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44"/>
            <p:cNvSpPr>
              <a:spLocks noChangeShapeType="1"/>
            </p:cNvSpPr>
            <p:nvPr/>
          </p:nvSpPr>
          <p:spPr bwMode="auto">
            <a:xfrm>
              <a:off x="6957060"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45"/>
            <p:cNvSpPr>
              <a:spLocks noChangeShapeType="1"/>
            </p:cNvSpPr>
            <p:nvPr/>
          </p:nvSpPr>
          <p:spPr bwMode="auto">
            <a:xfrm>
              <a:off x="6987223"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46"/>
            <p:cNvSpPr>
              <a:spLocks noChangeShapeType="1"/>
            </p:cNvSpPr>
            <p:nvPr/>
          </p:nvSpPr>
          <p:spPr bwMode="auto">
            <a:xfrm>
              <a:off x="701738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47"/>
            <p:cNvSpPr>
              <a:spLocks noChangeShapeType="1"/>
            </p:cNvSpPr>
            <p:nvPr/>
          </p:nvSpPr>
          <p:spPr bwMode="auto">
            <a:xfrm>
              <a:off x="7045960"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48"/>
            <p:cNvSpPr>
              <a:spLocks noChangeShapeType="1"/>
            </p:cNvSpPr>
            <p:nvPr/>
          </p:nvSpPr>
          <p:spPr bwMode="auto">
            <a:xfrm>
              <a:off x="7076123"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9"/>
            <p:cNvSpPr>
              <a:spLocks noChangeShapeType="1"/>
            </p:cNvSpPr>
            <p:nvPr/>
          </p:nvSpPr>
          <p:spPr bwMode="auto">
            <a:xfrm>
              <a:off x="7106285"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50"/>
            <p:cNvSpPr>
              <a:spLocks noChangeShapeType="1"/>
            </p:cNvSpPr>
            <p:nvPr/>
          </p:nvSpPr>
          <p:spPr bwMode="auto">
            <a:xfrm>
              <a:off x="7136448"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51"/>
            <p:cNvSpPr>
              <a:spLocks noChangeShapeType="1"/>
            </p:cNvSpPr>
            <p:nvPr/>
          </p:nvSpPr>
          <p:spPr bwMode="auto">
            <a:xfrm flipV="1">
              <a:off x="7166610" y="3619183"/>
              <a:ext cx="28575"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52"/>
            <p:cNvSpPr>
              <a:spLocks noChangeShapeType="1"/>
            </p:cNvSpPr>
            <p:nvPr/>
          </p:nvSpPr>
          <p:spPr bwMode="auto">
            <a:xfrm flipV="1">
              <a:off x="7195185"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53"/>
            <p:cNvSpPr>
              <a:spLocks noChangeShapeType="1"/>
            </p:cNvSpPr>
            <p:nvPr/>
          </p:nvSpPr>
          <p:spPr bwMode="auto">
            <a:xfrm flipV="1">
              <a:off x="722534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54"/>
            <p:cNvSpPr>
              <a:spLocks noChangeShapeType="1"/>
            </p:cNvSpPr>
            <p:nvPr/>
          </p:nvSpPr>
          <p:spPr bwMode="auto">
            <a:xfrm flipV="1">
              <a:off x="7255510" y="2944496"/>
              <a:ext cx="30162"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55"/>
            <p:cNvSpPr>
              <a:spLocks noChangeShapeType="1"/>
            </p:cNvSpPr>
            <p:nvPr/>
          </p:nvSpPr>
          <p:spPr bwMode="auto">
            <a:xfrm flipV="1">
              <a:off x="7285673"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56"/>
            <p:cNvSpPr>
              <a:spLocks noChangeShapeType="1"/>
            </p:cNvSpPr>
            <p:nvPr/>
          </p:nvSpPr>
          <p:spPr bwMode="auto">
            <a:xfrm flipV="1">
              <a:off x="7315835"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57"/>
            <p:cNvSpPr>
              <a:spLocks noChangeShapeType="1"/>
            </p:cNvSpPr>
            <p:nvPr/>
          </p:nvSpPr>
          <p:spPr bwMode="auto">
            <a:xfrm flipV="1">
              <a:off x="7345998" y="2328546"/>
              <a:ext cx="28575"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58"/>
            <p:cNvSpPr>
              <a:spLocks noChangeShapeType="1"/>
            </p:cNvSpPr>
            <p:nvPr/>
          </p:nvSpPr>
          <p:spPr bwMode="auto">
            <a:xfrm>
              <a:off x="7374573" y="232854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9"/>
            <p:cNvSpPr>
              <a:spLocks noChangeShapeType="1"/>
            </p:cNvSpPr>
            <p:nvPr/>
          </p:nvSpPr>
          <p:spPr bwMode="auto">
            <a:xfrm>
              <a:off x="7404735" y="2328546"/>
              <a:ext cx="30162"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60"/>
            <p:cNvSpPr>
              <a:spLocks noChangeShapeType="1"/>
            </p:cNvSpPr>
            <p:nvPr/>
          </p:nvSpPr>
          <p:spPr bwMode="auto">
            <a:xfrm>
              <a:off x="7434898"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61"/>
            <p:cNvSpPr>
              <a:spLocks noChangeShapeType="1"/>
            </p:cNvSpPr>
            <p:nvPr/>
          </p:nvSpPr>
          <p:spPr bwMode="auto">
            <a:xfrm>
              <a:off x="7465060"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62"/>
            <p:cNvSpPr>
              <a:spLocks noChangeShapeType="1"/>
            </p:cNvSpPr>
            <p:nvPr/>
          </p:nvSpPr>
          <p:spPr bwMode="auto">
            <a:xfrm>
              <a:off x="7495223" y="2944496"/>
              <a:ext cx="28575"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63"/>
            <p:cNvSpPr>
              <a:spLocks noChangeShapeType="1"/>
            </p:cNvSpPr>
            <p:nvPr/>
          </p:nvSpPr>
          <p:spPr bwMode="auto">
            <a:xfrm>
              <a:off x="752379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64"/>
            <p:cNvSpPr>
              <a:spLocks noChangeShapeType="1"/>
            </p:cNvSpPr>
            <p:nvPr/>
          </p:nvSpPr>
          <p:spPr bwMode="auto">
            <a:xfrm>
              <a:off x="7553960"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65"/>
            <p:cNvSpPr>
              <a:spLocks noChangeShapeType="1"/>
            </p:cNvSpPr>
            <p:nvPr/>
          </p:nvSpPr>
          <p:spPr bwMode="auto">
            <a:xfrm>
              <a:off x="7584123"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66"/>
            <p:cNvSpPr>
              <a:spLocks noChangeShapeType="1"/>
            </p:cNvSpPr>
            <p:nvPr/>
          </p:nvSpPr>
          <p:spPr bwMode="auto">
            <a:xfrm flipV="1">
              <a:off x="7614285"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67"/>
            <p:cNvSpPr>
              <a:spLocks noChangeShapeType="1"/>
            </p:cNvSpPr>
            <p:nvPr/>
          </p:nvSpPr>
          <p:spPr bwMode="auto">
            <a:xfrm flipV="1">
              <a:off x="7644448"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68"/>
            <p:cNvSpPr>
              <a:spLocks noChangeShapeType="1"/>
            </p:cNvSpPr>
            <p:nvPr/>
          </p:nvSpPr>
          <p:spPr bwMode="auto">
            <a:xfrm flipV="1">
              <a:off x="7674610"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9"/>
            <p:cNvSpPr>
              <a:spLocks noChangeShapeType="1"/>
            </p:cNvSpPr>
            <p:nvPr/>
          </p:nvSpPr>
          <p:spPr bwMode="auto">
            <a:xfrm flipV="1">
              <a:off x="7704773"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70"/>
            <p:cNvSpPr>
              <a:spLocks noChangeShapeType="1"/>
            </p:cNvSpPr>
            <p:nvPr/>
          </p:nvSpPr>
          <p:spPr bwMode="auto">
            <a:xfrm flipV="1">
              <a:off x="773493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71"/>
            <p:cNvSpPr>
              <a:spLocks noChangeShapeType="1"/>
            </p:cNvSpPr>
            <p:nvPr/>
          </p:nvSpPr>
          <p:spPr bwMode="auto">
            <a:xfrm flipV="1">
              <a:off x="7763510"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72"/>
            <p:cNvSpPr>
              <a:spLocks noChangeShapeType="1"/>
            </p:cNvSpPr>
            <p:nvPr/>
          </p:nvSpPr>
          <p:spPr bwMode="auto">
            <a:xfrm flipV="1">
              <a:off x="7793673"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73"/>
            <p:cNvSpPr>
              <a:spLocks noChangeShapeType="1"/>
            </p:cNvSpPr>
            <p:nvPr/>
          </p:nvSpPr>
          <p:spPr bwMode="auto">
            <a:xfrm>
              <a:off x="7823835"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74"/>
            <p:cNvSpPr>
              <a:spLocks noChangeShapeType="1"/>
            </p:cNvSpPr>
            <p:nvPr/>
          </p:nvSpPr>
          <p:spPr bwMode="auto">
            <a:xfrm>
              <a:off x="7853998"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75"/>
            <p:cNvSpPr>
              <a:spLocks noChangeShapeType="1"/>
            </p:cNvSpPr>
            <p:nvPr/>
          </p:nvSpPr>
          <p:spPr bwMode="auto">
            <a:xfrm>
              <a:off x="7884160" y="2773046"/>
              <a:ext cx="28575"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76"/>
            <p:cNvSpPr>
              <a:spLocks noChangeShapeType="1"/>
            </p:cNvSpPr>
            <p:nvPr/>
          </p:nvSpPr>
          <p:spPr bwMode="auto">
            <a:xfrm>
              <a:off x="7912735"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77"/>
            <p:cNvSpPr>
              <a:spLocks noChangeShapeType="1"/>
            </p:cNvSpPr>
            <p:nvPr/>
          </p:nvSpPr>
          <p:spPr bwMode="auto">
            <a:xfrm>
              <a:off x="794289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78"/>
            <p:cNvSpPr>
              <a:spLocks noChangeShapeType="1"/>
            </p:cNvSpPr>
            <p:nvPr/>
          </p:nvSpPr>
          <p:spPr bwMode="auto">
            <a:xfrm>
              <a:off x="7973060" y="3061971"/>
              <a:ext cx="30162"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9"/>
            <p:cNvSpPr>
              <a:spLocks noChangeShapeType="1"/>
            </p:cNvSpPr>
            <p:nvPr/>
          </p:nvSpPr>
          <p:spPr bwMode="auto">
            <a:xfrm>
              <a:off x="8003223"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80"/>
            <p:cNvSpPr>
              <a:spLocks noChangeShapeType="1"/>
            </p:cNvSpPr>
            <p:nvPr/>
          </p:nvSpPr>
          <p:spPr bwMode="auto">
            <a:xfrm>
              <a:off x="8033385" y="3177858"/>
              <a:ext cx="28575"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81"/>
            <p:cNvSpPr>
              <a:spLocks noChangeShapeType="1"/>
            </p:cNvSpPr>
            <p:nvPr/>
          </p:nvSpPr>
          <p:spPr bwMode="auto">
            <a:xfrm flipV="1">
              <a:off x="8061960"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82"/>
            <p:cNvSpPr>
              <a:spLocks noChangeShapeType="1"/>
            </p:cNvSpPr>
            <p:nvPr/>
          </p:nvSpPr>
          <p:spPr bwMode="auto">
            <a:xfrm flipV="1">
              <a:off x="80921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83"/>
            <p:cNvSpPr>
              <a:spLocks noChangeShapeType="1"/>
            </p:cNvSpPr>
            <p:nvPr/>
          </p:nvSpPr>
          <p:spPr bwMode="auto">
            <a:xfrm flipV="1">
              <a:off x="8122285" y="3112771"/>
              <a:ext cx="30162"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84"/>
            <p:cNvSpPr>
              <a:spLocks noChangeShapeType="1"/>
            </p:cNvSpPr>
            <p:nvPr/>
          </p:nvSpPr>
          <p:spPr bwMode="auto">
            <a:xfrm flipV="1">
              <a:off x="8152448"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85"/>
            <p:cNvSpPr>
              <a:spLocks noChangeShapeType="1"/>
            </p:cNvSpPr>
            <p:nvPr/>
          </p:nvSpPr>
          <p:spPr bwMode="auto">
            <a:xfrm flipV="1">
              <a:off x="8182610"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86"/>
            <p:cNvSpPr>
              <a:spLocks noChangeShapeType="1"/>
            </p:cNvSpPr>
            <p:nvPr/>
          </p:nvSpPr>
          <p:spPr bwMode="auto">
            <a:xfrm flipV="1">
              <a:off x="8212773" y="3030221"/>
              <a:ext cx="28575"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87"/>
            <p:cNvSpPr>
              <a:spLocks noChangeShapeType="1"/>
            </p:cNvSpPr>
            <p:nvPr/>
          </p:nvSpPr>
          <p:spPr bwMode="auto">
            <a:xfrm flipV="1">
              <a:off x="824134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88"/>
            <p:cNvSpPr>
              <a:spLocks noChangeShapeType="1"/>
            </p:cNvSpPr>
            <p:nvPr/>
          </p:nvSpPr>
          <p:spPr bwMode="auto">
            <a:xfrm>
              <a:off x="8271510"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9"/>
            <p:cNvSpPr>
              <a:spLocks noChangeShapeType="1"/>
            </p:cNvSpPr>
            <p:nvPr/>
          </p:nvSpPr>
          <p:spPr bwMode="auto">
            <a:xfrm>
              <a:off x="8301673" y="3020696"/>
              <a:ext cx="30162"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90"/>
            <p:cNvSpPr>
              <a:spLocks noChangeShapeType="1"/>
            </p:cNvSpPr>
            <p:nvPr/>
          </p:nvSpPr>
          <p:spPr bwMode="auto">
            <a:xfrm>
              <a:off x="8331835"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91"/>
            <p:cNvSpPr>
              <a:spLocks noChangeShapeType="1"/>
            </p:cNvSpPr>
            <p:nvPr/>
          </p:nvSpPr>
          <p:spPr bwMode="auto">
            <a:xfrm>
              <a:off x="8361998"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92"/>
            <p:cNvSpPr>
              <a:spLocks noChangeShapeType="1"/>
            </p:cNvSpPr>
            <p:nvPr/>
          </p:nvSpPr>
          <p:spPr bwMode="auto">
            <a:xfrm>
              <a:off x="8392160"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93"/>
            <p:cNvSpPr>
              <a:spLocks noChangeShapeType="1"/>
            </p:cNvSpPr>
            <p:nvPr/>
          </p:nvSpPr>
          <p:spPr bwMode="auto">
            <a:xfrm>
              <a:off x="8422323" y="3054033"/>
              <a:ext cx="28575"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94"/>
            <p:cNvSpPr>
              <a:spLocks noChangeShapeType="1"/>
            </p:cNvSpPr>
            <p:nvPr/>
          </p:nvSpPr>
          <p:spPr bwMode="auto">
            <a:xfrm>
              <a:off x="8450898" y="3058796"/>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95"/>
            <p:cNvSpPr>
              <a:spLocks noChangeShapeType="1"/>
            </p:cNvSpPr>
            <p:nvPr/>
          </p:nvSpPr>
          <p:spPr bwMode="auto">
            <a:xfrm>
              <a:off x="848106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96"/>
            <p:cNvSpPr>
              <a:spLocks noChangeShapeType="1"/>
            </p:cNvSpPr>
            <p:nvPr/>
          </p:nvSpPr>
          <p:spPr bwMode="auto">
            <a:xfrm flipV="1">
              <a:off x="851122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97"/>
            <p:cNvSpPr>
              <a:spLocks noChangeShapeType="1"/>
            </p:cNvSpPr>
            <p:nvPr/>
          </p:nvSpPr>
          <p:spPr bwMode="auto">
            <a:xfrm flipV="1">
              <a:off x="8541385"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98"/>
            <p:cNvSpPr>
              <a:spLocks noChangeShapeType="1"/>
            </p:cNvSpPr>
            <p:nvPr/>
          </p:nvSpPr>
          <p:spPr bwMode="auto">
            <a:xfrm flipV="1">
              <a:off x="8571548"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9"/>
            <p:cNvSpPr>
              <a:spLocks noChangeShapeType="1"/>
            </p:cNvSpPr>
            <p:nvPr/>
          </p:nvSpPr>
          <p:spPr bwMode="auto">
            <a:xfrm flipV="1">
              <a:off x="8601710" y="3057208"/>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100"/>
            <p:cNvSpPr>
              <a:spLocks noChangeShapeType="1"/>
            </p:cNvSpPr>
            <p:nvPr/>
          </p:nvSpPr>
          <p:spPr bwMode="auto">
            <a:xfrm flipV="1">
              <a:off x="863028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101"/>
            <p:cNvSpPr>
              <a:spLocks noChangeShapeType="1"/>
            </p:cNvSpPr>
            <p:nvPr/>
          </p:nvSpPr>
          <p:spPr bwMode="auto">
            <a:xfrm flipV="1">
              <a:off x="866044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102"/>
            <p:cNvSpPr>
              <a:spLocks noChangeShapeType="1"/>
            </p:cNvSpPr>
            <p:nvPr/>
          </p:nvSpPr>
          <p:spPr bwMode="auto">
            <a:xfrm flipV="1">
              <a:off x="86906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103"/>
            <p:cNvSpPr>
              <a:spLocks noChangeShapeType="1"/>
            </p:cNvSpPr>
            <p:nvPr/>
          </p:nvSpPr>
          <p:spPr bwMode="auto">
            <a:xfrm>
              <a:off x="87207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104"/>
            <p:cNvSpPr>
              <a:spLocks noChangeShapeType="1"/>
            </p:cNvSpPr>
            <p:nvPr/>
          </p:nvSpPr>
          <p:spPr bwMode="auto">
            <a:xfrm>
              <a:off x="8750935"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105"/>
            <p:cNvSpPr>
              <a:spLocks noChangeShapeType="1"/>
            </p:cNvSpPr>
            <p:nvPr/>
          </p:nvSpPr>
          <p:spPr bwMode="auto">
            <a:xfrm>
              <a:off x="87795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106"/>
            <p:cNvSpPr>
              <a:spLocks noChangeShapeType="1"/>
            </p:cNvSpPr>
            <p:nvPr/>
          </p:nvSpPr>
          <p:spPr bwMode="auto">
            <a:xfrm>
              <a:off x="88096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127" name="Straight Arrow Connector 126"/>
          <p:cNvCxnSpPr/>
          <p:nvPr/>
        </p:nvCxnSpPr>
        <p:spPr>
          <a:xfrm rot="16200000" flipV="1">
            <a:off x="4573740" y="3397342"/>
            <a:ext cx="259811" cy="2258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rot="5400000" flipH="1" flipV="1">
            <a:off x="8778240" y="1857423"/>
            <a:ext cx="533400" cy="10668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9" name="Right Arrow 248"/>
          <p:cNvSpPr/>
          <p:nvPr/>
        </p:nvSpPr>
        <p:spPr>
          <a:xfrm>
            <a:off x="5654040" y="3381423"/>
            <a:ext cx="502920" cy="670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p:cNvSpPr txBox="1"/>
          <p:nvPr/>
        </p:nvSpPr>
        <p:spPr>
          <a:xfrm>
            <a:off x="4434840" y="4478703"/>
            <a:ext cx="1786708" cy="369332"/>
          </a:xfrm>
          <a:prstGeom prst="rect">
            <a:avLst/>
          </a:prstGeom>
          <a:noFill/>
        </p:spPr>
        <p:txBody>
          <a:bodyPr wrap="none" rtlCol="0">
            <a:spAutoFit/>
          </a:bodyPr>
          <a:lstStyle/>
          <a:p>
            <a:r>
              <a:rPr lang="en-US" i="1" dirty="0"/>
              <a:t>Incoming photon</a:t>
            </a:r>
          </a:p>
        </p:txBody>
      </p:sp>
      <p:sp>
        <p:nvSpPr>
          <p:cNvPr id="251" name="TextBox 250"/>
          <p:cNvSpPr txBox="1"/>
          <p:nvPr/>
        </p:nvSpPr>
        <p:spPr>
          <a:xfrm>
            <a:off x="8728892" y="2512743"/>
            <a:ext cx="1872692" cy="369332"/>
          </a:xfrm>
          <a:prstGeom prst="rect">
            <a:avLst/>
          </a:prstGeom>
          <a:noFill/>
        </p:spPr>
        <p:txBody>
          <a:bodyPr wrap="none" rtlCol="0">
            <a:spAutoFit/>
          </a:bodyPr>
          <a:lstStyle/>
          <a:p>
            <a:r>
              <a:rPr lang="en-US" i="1" dirty="0"/>
              <a:t>Outgoing Electron</a:t>
            </a:r>
          </a:p>
        </p:txBody>
      </p:sp>
      <p:grpSp>
        <p:nvGrpSpPr>
          <p:cNvPr id="3" name="Group 166"/>
          <p:cNvGrpSpPr/>
          <p:nvPr/>
        </p:nvGrpSpPr>
        <p:grpSpPr>
          <a:xfrm>
            <a:off x="2148840" y="2467023"/>
            <a:ext cx="2377440" cy="2499360"/>
            <a:chOff x="1280160" y="2606040"/>
            <a:chExt cx="4053840" cy="4130040"/>
          </a:xfrm>
        </p:grpSpPr>
        <p:sp>
          <p:nvSpPr>
            <p:cNvPr id="154" name="Oval 153"/>
            <p:cNvSpPr/>
            <p:nvPr/>
          </p:nvSpPr>
          <p:spPr>
            <a:xfrm rot="19673694">
              <a:off x="2164080" y="2606040"/>
              <a:ext cx="2423159" cy="4099561"/>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3126375" y="464439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3144575" y="451676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Plus 157"/>
            <p:cNvSpPr/>
            <p:nvPr/>
          </p:nvSpPr>
          <p:spPr>
            <a:xfrm>
              <a:off x="3178420" y="454229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3262878" y="450695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3235577" y="461494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Plus 160"/>
            <p:cNvSpPr/>
            <p:nvPr/>
          </p:nvSpPr>
          <p:spPr>
            <a:xfrm>
              <a:off x="3269422" y="464047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1280160" y="2636520"/>
              <a:ext cx="4053840" cy="409956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5042328" y="381706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Minus 163"/>
            <p:cNvSpPr/>
            <p:nvPr/>
          </p:nvSpPr>
          <p:spPr>
            <a:xfrm>
              <a:off x="5067686" y="389176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2725848" y="576778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inus 165"/>
            <p:cNvSpPr/>
            <p:nvPr/>
          </p:nvSpPr>
          <p:spPr>
            <a:xfrm>
              <a:off x="2751206" y="584248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Oval 168"/>
          <p:cNvSpPr/>
          <p:nvPr/>
        </p:nvSpPr>
        <p:spPr>
          <a:xfrm rot="19673694">
            <a:off x="7027611" y="2436544"/>
            <a:ext cx="1421101"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7591965" y="3670088"/>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7602638" y="3592852"/>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Plus 171"/>
          <p:cNvSpPr/>
          <p:nvPr/>
        </p:nvSpPr>
        <p:spPr>
          <a:xfrm>
            <a:off x="7622486" y="3608300"/>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7672019" y="3586911"/>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7656008" y="3652264"/>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Plus 174"/>
          <p:cNvSpPr/>
          <p:nvPr/>
        </p:nvSpPr>
        <p:spPr>
          <a:xfrm>
            <a:off x="7675856" y="3667712"/>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p:cNvSpPr/>
          <p:nvPr/>
        </p:nvSpPr>
        <p:spPr>
          <a:xfrm>
            <a:off x="6509221" y="2454989"/>
            <a:ext cx="2377440"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80"/>
          <p:cNvGrpSpPr/>
          <p:nvPr/>
        </p:nvGrpSpPr>
        <p:grpSpPr>
          <a:xfrm>
            <a:off x="8852765" y="2331212"/>
            <a:ext cx="153180" cy="170958"/>
            <a:chOff x="7433704" y="1952069"/>
            <a:chExt cx="153180" cy="170958"/>
          </a:xfrm>
        </p:grpSpPr>
        <p:sp>
          <p:nvSpPr>
            <p:cNvPr id="177" name="Oval 176"/>
            <p:cNvSpPr/>
            <p:nvPr/>
          </p:nvSpPr>
          <p:spPr>
            <a:xfrm>
              <a:off x="7433704" y="1952069"/>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Minus 177"/>
            <p:cNvSpPr/>
            <p:nvPr/>
          </p:nvSpPr>
          <p:spPr>
            <a:xfrm>
              <a:off x="7448576" y="1997275"/>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9" name="Oval 178"/>
          <p:cNvSpPr/>
          <p:nvPr/>
        </p:nvSpPr>
        <p:spPr>
          <a:xfrm>
            <a:off x="7357068" y="4349922"/>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Minus 179"/>
          <p:cNvSpPr/>
          <p:nvPr/>
        </p:nvSpPr>
        <p:spPr>
          <a:xfrm>
            <a:off x="7371940" y="4395127"/>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218" name="Rectangle 2"/>
          <p:cNvSpPr>
            <a:spLocks noGrp="1" noChangeArrowheads="1"/>
          </p:cNvSpPr>
          <p:nvPr>
            <p:ph type="title"/>
          </p:nvPr>
        </p:nvSpPr>
        <p:spPr/>
        <p:txBody>
          <a:bodyPr/>
          <a:lstStyle/>
          <a:p>
            <a:r>
              <a:rPr lang="en-US"/>
              <a:t>Particle Nature, cont.</a:t>
            </a:r>
          </a:p>
        </p:txBody>
      </p:sp>
      <p:sp>
        <p:nvSpPr>
          <p:cNvPr id="9219" name="Rectangle 3"/>
          <p:cNvSpPr>
            <a:spLocks noGrp="1" noChangeArrowheads="1"/>
          </p:cNvSpPr>
          <p:nvPr>
            <p:ph type="body" idx="1"/>
          </p:nvPr>
        </p:nvSpPr>
        <p:spPr/>
        <p:txBody>
          <a:bodyPr/>
          <a:lstStyle/>
          <a:p>
            <a:r>
              <a:rPr lang="en-US"/>
              <a:t>Einstein (in 1905) proposed an explanation of the photoelectric effect that used the idea of quantization</a:t>
            </a:r>
          </a:p>
          <a:p>
            <a:pPr lvl="1"/>
            <a:r>
              <a:rPr lang="en-US"/>
              <a:t>The quantization model assumes that the energy of a light wave is present in particles called </a:t>
            </a:r>
            <a:r>
              <a:rPr lang="en-US" i="1"/>
              <a:t>photons</a:t>
            </a:r>
            <a:endParaRPr lang="en-US"/>
          </a:p>
          <a:p>
            <a:pPr lvl="1"/>
            <a:r>
              <a:rPr lang="en-US" i="1"/>
              <a:t>E</a:t>
            </a:r>
            <a:r>
              <a:rPr lang="en-US"/>
              <a:t> = </a:t>
            </a:r>
            <a:r>
              <a:rPr lang="en-US" i="1"/>
              <a:t>h</a:t>
            </a:r>
            <a:r>
              <a:rPr lang="en-US"/>
              <a:t>ƒ</a:t>
            </a:r>
          </a:p>
          <a:p>
            <a:pPr lvl="2"/>
            <a:r>
              <a:rPr lang="en-US" i="1"/>
              <a:t>h</a:t>
            </a:r>
            <a:r>
              <a:rPr lang="en-US"/>
              <a:t> is Planck’s Constant and = 6.63 x 10</a:t>
            </a:r>
            <a:r>
              <a:rPr lang="en-US" baseline="30000"/>
              <a:t>-34</a:t>
            </a:r>
            <a:r>
              <a:rPr lang="en-US"/>
              <a:t> J</a:t>
            </a:r>
            <a:r>
              <a:rPr lang="en-US" baseline="30000"/>
              <a:t>.</a:t>
            </a:r>
            <a:r>
              <a:rPr lang="en-US"/>
              <a: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6" name="Rectangle 2"/>
          <p:cNvSpPr>
            <a:spLocks noGrp="1" noChangeArrowheads="1"/>
          </p:cNvSpPr>
          <p:nvPr>
            <p:ph type="title"/>
          </p:nvPr>
        </p:nvSpPr>
        <p:spPr/>
        <p:txBody>
          <a:bodyPr/>
          <a:lstStyle/>
          <a:p>
            <a:r>
              <a:rPr lang="en-US"/>
              <a:t>Dual Nature of Light</a:t>
            </a:r>
          </a:p>
        </p:txBody>
      </p:sp>
      <p:sp>
        <p:nvSpPr>
          <p:cNvPr id="1027" name="Rectangle 3"/>
          <p:cNvSpPr>
            <a:spLocks noGrp="1" noChangeArrowheads="1"/>
          </p:cNvSpPr>
          <p:nvPr>
            <p:ph type="body" idx="1"/>
          </p:nvPr>
        </p:nvSpPr>
        <p:spPr/>
        <p:txBody>
          <a:bodyPr/>
          <a:lstStyle/>
          <a:p>
            <a:pPr>
              <a:lnSpc>
                <a:spcPct val="90000"/>
              </a:lnSpc>
            </a:pPr>
            <a:r>
              <a:rPr lang="en-US"/>
              <a:t>In view of these developments, light must be regarded as having a dual nature</a:t>
            </a:r>
          </a:p>
          <a:p>
            <a:pPr>
              <a:lnSpc>
                <a:spcPct val="90000"/>
              </a:lnSpc>
            </a:pPr>
            <a:r>
              <a:rPr lang="en-US"/>
              <a:t>Light exhibits the characteristics of a wave in some situations and the characteristics of a particle in other situations</a:t>
            </a:r>
          </a:p>
          <a:p>
            <a:pPr lvl="1">
              <a:lnSpc>
                <a:spcPct val="90000"/>
              </a:lnSpc>
            </a:pPr>
            <a:r>
              <a:rPr lang="en-US"/>
              <a:t>Nature prevents testing both qualities at the same 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9332" name="Rectangle 4"/>
          <p:cNvSpPr>
            <a:spLocks noGrp="1" noChangeArrowheads="1"/>
          </p:cNvSpPr>
          <p:nvPr>
            <p:ph type="ctrTitle"/>
          </p:nvPr>
        </p:nvSpPr>
        <p:spPr/>
        <p:txBody>
          <a:bodyPr/>
          <a:lstStyle/>
          <a:p>
            <a:r>
              <a:rPr lang="en-US" dirty="0"/>
              <a:t>Measurement of the Speed of Light</a:t>
            </a:r>
          </a:p>
        </p:txBody>
      </p:sp>
      <p:sp>
        <p:nvSpPr>
          <p:cNvPr id="99333" name="Rectangle 5"/>
          <p:cNvSpPr>
            <a:spLocks noGrp="1" noChangeArrowheads="1"/>
          </p:cNvSpPr>
          <p:nvPr>
            <p:ph type="subTitle" idx="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42" name="Rectangle 2"/>
          <p:cNvSpPr>
            <a:spLocks noGrp="1" noChangeArrowheads="1"/>
          </p:cNvSpPr>
          <p:nvPr>
            <p:ph type="title"/>
          </p:nvPr>
        </p:nvSpPr>
        <p:spPr>
          <a:xfrm>
            <a:off x="2743200" y="0"/>
            <a:ext cx="7467600" cy="1143000"/>
          </a:xfrm>
        </p:spPr>
        <p:txBody>
          <a:bodyPr/>
          <a:lstStyle/>
          <a:p>
            <a:r>
              <a:rPr lang="en-US" sz="2800"/>
              <a:t>Measurements of the Speed of Light</a:t>
            </a:r>
          </a:p>
        </p:txBody>
      </p:sp>
      <p:sp>
        <p:nvSpPr>
          <p:cNvPr id="10243" name="Rectangle 3"/>
          <p:cNvSpPr>
            <a:spLocks noGrp="1" noChangeArrowheads="1"/>
          </p:cNvSpPr>
          <p:nvPr>
            <p:ph type="body" idx="1"/>
          </p:nvPr>
        </p:nvSpPr>
        <p:spPr/>
        <p:txBody>
          <a:bodyPr/>
          <a:lstStyle/>
          <a:p>
            <a:r>
              <a:rPr lang="en-US"/>
              <a:t>Since light travels at a very high speed, early attempts to measure its speed were unsuccessful</a:t>
            </a:r>
          </a:p>
          <a:p>
            <a:pPr lvl="1"/>
            <a:r>
              <a:rPr lang="en-US"/>
              <a:t>Remember </a:t>
            </a:r>
            <a:r>
              <a:rPr lang="en-US" i="1"/>
              <a:t>c</a:t>
            </a:r>
            <a:r>
              <a:rPr lang="en-US"/>
              <a:t> = 3.00 x 10</a:t>
            </a:r>
            <a:r>
              <a:rPr lang="en-US" baseline="30000"/>
              <a:t>8</a:t>
            </a:r>
            <a:r>
              <a:rPr lang="en-US"/>
              <a:t> m/s</a:t>
            </a:r>
          </a:p>
          <a:p>
            <a:r>
              <a:rPr lang="en-US"/>
              <a:t>Galileo tried by using two observers separated by about 10 km</a:t>
            </a:r>
          </a:p>
          <a:p>
            <a:pPr lvl="1"/>
            <a:r>
              <a:rPr lang="en-US"/>
              <a:t>The reaction time of the observers was more than the transit time of the light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p:txBody>
          <a:bodyPr/>
          <a:lstStyle/>
          <a:p>
            <a:pPr eaLnBrk="1" hangingPunct="1"/>
            <a:r>
              <a:rPr lang="en-US" dirty="0"/>
              <a:t>Question 223.10.1</a:t>
            </a:r>
          </a:p>
        </p:txBody>
      </p:sp>
      <p:sp>
        <p:nvSpPr>
          <p:cNvPr id="147460" name="Rectangle 3"/>
          <p:cNvSpPr>
            <a:spLocks noGrp="1" noChangeArrowheads="1"/>
          </p:cNvSpPr>
          <p:nvPr>
            <p:ph idx="1"/>
          </p:nvPr>
        </p:nvSpPr>
        <p:spPr/>
        <p:txBody>
          <a:bodyPr/>
          <a:lstStyle/>
          <a:p>
            <a:pPr marL="609600" indent="-609600">
              <a:buNone/>
            </a:pPr>
            <a:r>
              <a:rPr lang="en-US" dirty="0"/>
              <a:t>Light is a …</a:t>
            </a:r>
          </a:p>
          <a:p>
            <a:pPr marL="609600" indent="-609600">
              <a:buFontTx/>
              <a:buAutoNum type="alphaLcParenR"/>
            </a:pPr>
            <a:r>
              <a:rPr lang="en-US" dirty="0"/>
              <a:t>Electromagnetic Wave </a:t>
            </a:r>
          </a:p>
          <a:p>
            <a:pPr marL="609600" indent="-609600">
              <a:buFontTx/>
              <a:buAutoNum type="alphaLcParenR"/>
            </a:pPr>
            <a:r>
              <a:rPr lang="en-US" dirty="0"/>
              <a:t>Particle</a:t>
            </a:r>
          </a:p>
          <a:p>
            <a:pPr marL="609600" indent="-609600">
              <a:buFontTx/>
              <a:buAutoNum type="alphaLcParenR"/>
            </a:pPr>
            <a:r>
              <a:rPr lang="en-US" dirty="0"/>
              <a:t>Neither</a:t>
            </a:r>
          </a:p>
          <a:p>
            <a:pPr marL="609600" indent="-609600">
              <a:buFontTx/>
              <a:buAutoNum type="alphaLcParenR"/>
            </a:pPr>
            <a:r>
              <a:rPr lang="en-US" dirty="0"/>
              <a:t>Both</a:t>
            </a:r>
          </a:p>
        </p:txBody>
      </p:sp>
      <p:sp>
        <p:nvSpPr>
          <p:cNvPr id="147458" name="Slide Number Placeholder 5"/>
          <p:cNvSpPr>
            <a:spLocks noGrp="1"/>
          </p:cNvSpPr>
          <p:nvPr>
            <p:ph type="sldNum" sz="quarter" idx="12"/>
          </p:nvPr>
        </p:nvSpPr>
        <p:spPr>
          <a:noFill/>
        </p:spPr>
        <p:txBody>
          <a:bodyPr/>
          <a:lstStyle/>
          <a:p>
            <a:fld id="{C2C12A0F-1836-420C-B65D-7E17BED4DCB0}" type="slidenum">
              <a:rPr lang="en-US" smtClean="0"/>
              <a:pPr/>
              <a:t>2</a:t>
            </a:fld>
            <a:endParaRPr lang="en-US"/>
          </a:p>
        </p:txBody>
      </p:sp>
    </p:spTree>
    <p:extLst>
      <p:ext uri="{BB962C8B-B14F-4D97-AF65-F5344CB8AC3E}">
        <p14:creationId xmlns:p14="http://schemas.microsoft.com/office/powerpoint/2010/main" val="2525812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11266" name="Rectangle 2"/>
          <p:cNvSpPr>
            <a:spLocks noGrp="1" noChangeArrowheads="1"/>
          </p:cNvSpPr>
          <p:nvPr>
            <p:ph type="title"/>
          </p:nvPr>
        </p:nvSpPr>
        <p:spPr>
          <a:xfrm>
            <a:off x="3124200" y="-152400"/>
            <a:ext cx="6477000" cy="1143000"/>
          </a:xfrm>
        </p:spPr>
        <p:txBody>
          <a:bodyPr/>
          <a:lstStyle/>
          <a:p>
            <a:r>
              <a:rPr lang="en-US" sz="3200"/>
              <a:t>Measurement of the Speed of Light – Roemer’s Method</a:t>
            </a:r>
          </a:p>
        </p:txBody>
      </p:sp>
      <p:sp>
        <p:nvSpPr>
          <p:cNvPr id="11267" name="Rectangle 3"/>
          <p:cNvSpPr>
            <a:spLocks noGrp="1" noChangeArrowheads="1"/>
          </p:cNvSpPr>
          <p:nvPr>
            <p:ph type="body" sz="half" idx="1"/>
          </p:nvPr>
        </p:nvSpPr>
        <p:spPr>
          <a:xfrm>
            <a:off x="2209800" y="1524001"/>
            <a:ext cx="3810000" cy="4459287"/>
          </a:xfrm>
        </p:spPr>
        <p:txBody>
          <a:bodyPr/>
          <a:lstStyle/>
          <a:p>
            <a:r>
              <a:rPr lang="en-US" dirty="0"/>
              <a:t>Ole Roemer (1675) used astronomical observations to estimate the speed of light</a:t>
            </a:r>
          </a:p>
          <a:p>
            <a:r>
              <a:rPr lang="en-US" dirty="0"/>
              <a:t>He used the period of revolution of Io, a moon of Jupiter, as Jupiter revolved around the sun</a:t>
            </a:r>
          </a:p>
        </p:txBody>
      </p:sp>
      <p:sp>
        <p:nvSpPr>
          <p:cNvPr id="2" name="ClipArt Placeholder 1"/>
          <p:cNvSpPr>
            <a:spLocks noGrp="1"/>
          </p:cNvSpPr>
          <p:nvPr>
            <p:ph type="clipArt" sz="half" idx="2"/>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7138705" y="1460310"/>
            <a:ext cx="2645188" cy="469383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2290" name="Rectangle 2"/>
          <p:cNvSpPr>
            <a:spLocks noGrp="1" noChangeArrowheads="1"/>
          </p:cNvSpPr>
          <p:nvPr>
            <p:ph type="title"/>
          </p:nvPr>
        </p:nvSpPr>
        <p:spPr/>
        <p:txBody>
          <a:bodyPr/>
          <a:lstStyle/>
          <a:p>
            <a:r>
              <a:rPr lang="en-US"/>
              <a:t>Roemer’s Method, cont.</a:t>
            </a:r>
          </a:p>
        </p:txBody>
      </p:sp>
      <p:sp>
        <p:nvSpPr>
          <p:cNvPr id="12291" name="Rectangle 3"/>
          <p:cNvSpPr>
            <a:spLocks noGrp="1" noChangeArrowheads="1"/>
          </p:cNvSpPr>
          <p:nvPr>
            <p:ph type="body" idx="1"/>
          </p:nvPr>
        </p:nvSpPr>
        <p:spPr>
          <a:xfrm>
            <a:off x="2362200" y="1371600"/>
            <a:ext cx="7772400" cy="4459288"/>
          </a:xfrm>
        </p:spPr>
        <p:txBody>
          <a:bodyPr/>
          <a:lstStyle/>
          <a:p>
            <a:r>
              <a:rPr lang="en-US" sz="3000"/>
              <a:t>The periods of revolution were longer when the Earth was receding from Jupiter</a:t>
            </a:r>
          </a:p>
          <a:p>
            <a:pPr lvl="1"/>
            <a:r>
              <a:rPr lang="en-US" sz="2600"/>
              <a:t>and shorter when the Earth was approaching</a:t>
            </a:r>
          </a:p>
          <a:p>
            <a:r>
              <a:rPr lang="en-US" sz="3000"/>
              <a:t>Using Roemer’s data, Huygens estimated the lower limit of the speed of light to be 2.3 x 10</a:t>
            </a:r>
            <a:r>
              <a:rPr lang="en-US" sz="3000" baseline="30000"/>
              <a:t>8</a:t>
            </a:r>
            <a:r>
              <a:rPr lang="en-US" sz="3000"/>
              <a:t> m/s</a:t>
            </a:r>
          </a:p>
          <a:p>
            <a:pPr lvl="1"/>
            <a:r>
              <a:rPr lang="en-US" sz="2600"/>
              <a:t>This was important because it demonstrated that light has a finite speed as well as giving an estimate of that speed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3314" name="Rectangle 2"/>
          <p:cNvSpPr>
            <a:spLocks noGrp="1" noChangeArrowheads="1"/>
          </p:cNvSpPr>
          <p:nvPr>
            <p:ph type="title"/>
          </p:nvPr>
        </p:nvSpPr>
        <p:spPr>
          <a:xfrm>
            <a:off x="3124200" y="-152400"/>
            <a:ext cx="6477000" cy="1143000"/>
          </a:xfrm>
        </p:spPr>
        <p:txBody>
          <a:bodyPr/>
          <a:lstStyle/>
          <a:p>
            <a:r>
              <a:rPr lang="en-US" sz="3200"/>
              <a:t>Measurements of the Speed of Light – Fizeau’s Method</a:t>
            </a:r>
          </a:p>
        </p:txBody>
      </p:sp>
      <p:sp>
        <p:nvSpPr>
          <p:cNvPr id="13315" name="Rectangle 3"/>
          <p:cNvSpPr>
            <a:spLocks noGrp="1" noChangeArrowheads="1"/>
          </p:cNvSpPr>
          <p:nvPr>
            <p:ph type="body" idx="1"/>
          </p:nvPr>
        </p:nvSpPr>
        <p:spPr>
          <a:xfrm>
            <a:off x="2706688" y="2017714"/>
            <a:ext cx="7772400" cy="4459287"/>
          </a:xfrm>
        </p:spPr>
        <p:txBody>
          <a:bodyPr/>
          <a:lstStyle/>
          <a:p>
            <a:pPr>
              <a:lnSpc>
                <a:spcPct val="90000"/>
              </a:lnSpc>
            </a:pPr>
            <a:r>
              <a:rPr lang="en-US"/>
              <a:t>This was the first successful method for measuring the speed of light by means of a purely terrestrial technique</a:t>
            </a:r>
          </a:p>
          <a:p>
            <a:pPr>
              <a:lnSpc>
                <a:spcPct val="90000"/>
              </a:lnSpc>
            </a:pPr>
            <a:r>
              <a:rPr lang="en-US"/>
              <a:t>It was developed in 1849 by Armand Fizeau</a:t>
            </a:r>
          </a:p>
          <a:p>
            <a:pPr>
              <a:lnSpc>
                <a:spcPct val="90000"/>
              </a:lnSpc>
            </a:pPr>
            <a:r>
              <a:rPr lang="en-US"/>
              <a:t>He used a rotating toothed wheel</a:t>
            </a:r>
          </a:p>
          <a:p>
            <a:pPr>
              <a:lnSpc>
                <a:spcPct val="90000"/>
              </a:lnSpc>
            </a:pPr>
            <a:r>
              <a:rPr lang="en-US"/>
              <a:t>The distance between the wheel (considered to be the source) and a mirror was known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R. Todd Lines</a:t>
            </a:r>
          </a:p>
        </p:txBody>
      </p:sp>
      <p:sp>
        <p:nvSpPr>
          <p:cNvPr id="15362" name="Rectangle 2"/>
          <p:cNvSpPr>
            <a:spLocks noGrp="1" noChangeArrowheads="1"/>
          </p:cNvSpPr>
          <p:nvPr>
            <p:ph type="title"/>
          </p:nvPr>
        </p:nvSpPr>
        <p:spPr/>
        <p:txBody>
          <a:bodyPr/>
          <a:lstStyle/>
          <a:p>
            <a:r>
              <a:rPr lang="en-US"/>
              <a:t>Fizeau’s Method, cont.</a:t>
            </a:r>
          </a:p>
        </p:txBody>
      </p:sp>
      <p:sp>
        <p:nvSpPr>
          <p:cNvPr id="15363" name="Rectangle 3"/>
          <p:cNvSpPr>
            <a:spLocks noGrp="1" noChangeArrowheads="1"/>
          </p:cNvSpPr>
          <p:nvPr>
            <p:ph type="body" sz="half" idx="1"/>
          </p:nvPr>
        </p:nvSpPr>
        <p:spPr>
          <a:xfrm>
            <a:off x="1981200" y="1600201"/>
            <a:ext cx="4033838" cy="4525963"/>
          </a:xfrm>
        </p:spPr>
        <p:txBody>
          <a:bodyPr/>
          <a:lstStyle/>
          <a:p>
            <a:pPr>
              <a:lnSpc>
                <a:spcPct val="90000"/>
              </a:lnSpc>
            </a:pPr>
            <a:r>
              <a:rPr lang="en-US" i="1" dirty="0"/>
              <a:t>d</a:t>
            </a:r>
            <a:r>
              <a:rPr lang="en-US" dirty="0"/>
              <a:t> is the distance between the wheel and the mirror</a:t>
            </a:r>
          </a:p>
          <a:p>
            <a:pPr>
              <a:lnSpc>
                <a:spcPct val="90000"/>
              </a:lnSpc>
              <a:buNone/>
            </a:pPr>
            <a:r>
              <a:rPr lang="en-US" dirty="0">
                <a:latin typeface="Symbol" pitchFamily="18" charset="2"/>
                <a:cs typeface="Arial" pitchFamily="34" charset="0"/>
                <a:sym typeface="Symbol"/>
              </a:rPr>
              <a:t></a:t>
            </a:r>
            <a:r>
              <a:rPr lang="en-US" i="1" dirty="0"/>
              <a:t>t</a:t>
            </a:r>
            <a:r>
              <a:rPr lang="en-US" dirty="0"/>
              <a:t> is the time for one round trip</a:t>
            </a:r>
          </a:p>
          <a:p>
            <a:pPr>
              <a:lnSpc>
                <a:spcPct val="90000"/>
              </a:lnSpc>
            </a:pPr>
            <a:r>
              <a:rPr lang="en-US" dirty="0"/>
              <a:t>Then </a:t>
            </a:r>
            <a:r>
              <a:rPr lang="en-US" i="1" dirty="0"/>
              <a:t>c</a:t>
            </a:r>
            <a:r>
              <a:rPr lang="en-US" dirty="0"/>
              <a:t> = 2</a:t>
            </a:r>
            <a:r>
              <a:rPr lang="en-US" i="1" dirty="0"/>
              <a:t>d </a:t>
            </a:r>
            <a:r>
              <a:rPr lang="en-US" dirty="0"/>
              <a:t>/ </a:t>
            </a:r>
            <a:r>
              <a:rPr lang="en-US" dirty="0">
                <a:latin typeface="Symbol" pitchFamily="18" charset="2"/>
                <a:cs typeface="Arial" pitchFamily="34" charset="0"/>
                <a:sym typeface="Symbol"/>
              </a:rPr>
              <a:t> </a:t>
            </a:r>
            <a:r>
              <a:rPr lang="en-US" i="1" dirty="0"/>
              <a:t>t</a:t>
            </a:r>
            <a:endParaRPr lang="en-US" dirty="0"/>
          </a:p>
          <a:p>
            <a:pPr>
              <a:lnSpc>
                <a:spcPct val="90000"/>
              </a:lnSpc>
            </a:pPr>
            <a:r>
              <a:rPr lang="en-US" dirty="0" err="1"/>
              <a:t>Fizeau</a:t>
            </a:r>
            <a:r>
              <a:rPr lang="en-US" dirty="0"/>
              <a:t> found a value of </a:t>
            </a:r>
          </a:p>
          <a:p>
            <a:pPr>
              <a:lnSpc>
                <a:spcPct val="90000"/>
              </a:lnSpc>
              <a:buFontTx/>
              <a:buNone/>
            </a:pPr>
            <a:r>
              <a:rPr lang="en-US" i="1" dirty="0"/>
              <a:t>    c</a:t>
            </a:r>
            <a:r>
              <a:rPr lang="en-US" dirty="0"/>
              <a:t> = 3.1 x 10</a:t>
            </a:r>
            <a:r>
              <a:rPr lang="en-US" baseline="30000" dirty="0"/>
              <a:t>8</a:t>
            </a:r>
            <a:r>
              <a:rPr lang="en-US" dirty="0"/>
              <a:t> m/s</a:t>
            </a:r>
          </a:p>
        </p:txBody>
      </p:sp>
      <p:sp>
        <p:nvSpPr>
          <p:cNvPr id="2" name="ClipArt Placeholder 1"/>
          <p:cNvSpPr>
            <a:spLocks noGrp="1"/>
          </p:cNvSpPr>
          <p:nvPr>
            <p:ph type="clipArt" sz="half" idx="2"/>
          </p:nvPr>
        </p:nvSpPr>
        <p:spPr/>
        <p:txBody>
          <a:bodyPr/>
          <a:lstStyle/>
          <a:p>
            <a:endParaRPr lang="en-US"/>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5665" y="2061028"/>
            <a:ext cx="3752098" cy="245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R. Todd Lines</a:t>
            </a:r>
          </a:p>
        </p:txBody>
      </p:sp>
      <p:sp>
        <p:nvSpPr>
          <p:cNvPr id="118786" name="Rectangle 2"/>
          <p:cNvSpPr>
            <a:spLocks noGrp="1" noChangeArrowheads="1"/>
          </p:cNvSpPr>
          <p:nvPr>
            <p:ph type="title"/>
          </p:nvPr>
        </p:nvSpPr>
        <p:spPr/>
        <p:txBody>
          <a:bodyPr/>
          <a:lstStyle/>
          <a:p>
            <a:r>
              <a:rPr lang="en-US"/>
              <a:t>Faster than light?</a:t>
            </a:r>
          </a:p>
        </p:txBody>
      </p:sp>
      <p:sp>
        <p:nvSpPr>
          <p:cNvPr id="118787" name="Rectangle 3"/>
          <p:cNvSpPr>
            <a:spLocks noGrp="1" noChangeArrowheads="1"/>
          </p:cNvSpPr>
          <p:nvPr>
            <p:ph type="body" idx="1"/>
          </p:nvPr>
        </p:nvSpPr>
        <p:spPr/>
        <p:txBody>
          <a:bodyPr/>
          <a:lstStyle/>
          <a:p>
            <a:endParaRPr lang="en-US"/>
          </a:p>
        </p:txBody>
      </p:sp>
      <p:pic>
        <p:nvPicPr>
          <p:cNvPr id="118788" name="Picture 4" descr="TrigaReactorCore"/>
          <p:cNvPicPr>
            <a:picLocks noChangeAspect="1" noChangeArrowheads="1"/>
          </p:cNvPicPr>
          <p:nvPr/>
        </p:nvPicPr>
        <p:blipFill>
          <a:blip r:embed="rId2" cstate="print"/>
          <a:srcRect/>
          <a:stretch>
            <a:fillRect/>
          </a:stretch>
        </p:blipFill>
        <p:spPr bwMode="auto">
          <a:xfrm>
            <a:off x="3124200" y="1295400"/>
            <a:ext cx="6400800" cy="4713288"/>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05A1-DD5C-1E50-F6C5-A51ADB7091DF}"/>
              </a:ext>
            </a:extLst>
          </p:cNvPr>
          <p:cNvSpPr>
            <a:spLocks noGrp="1"/>
          </p:cNvSpPr>
          <p:nvPr>
            <p:ph type="title"/>
          </p:nvPr>
        </p:nvSpPr>
        <p:spPr/>
        <p:txBody>
          <a:bodyPr/>
          <a:lstStyle/>
          <a:p>
            <a:endParaRPr lang="en-US"/>
          </a:p>
        </p:txBody>
      </p:sp>
      <p:pic>
        <p:nvPicPr>
          <p:cNvPr id="5" name="Content Placeholder 4" descr="A diagram of a solar system&#10;&#10;AI-generated content may be incorrect.">
            <a:extLst>
              <a:ext uri="{FF2B5EF4-FFF2-40B4-BE49-F238E27FC236}">
                <a16:creationId xmlns:a16="http://schemas.microsoft.com/office/drawing/2014/main" id="{3EFF0EDF-0610-BF0B-DB2F-73365FC1F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334"/>
            <a:ext cx="10515600" cy="6852666"/>
          </a:xfrm>
        </p:spPr>
      </p:pic>
    </p:spTree>
    <p:extLst>
      <p:ext uri="{BB962C8B-B14F-4D97-AF65-F5344CB8AC3E}">
        <p14:creationId xmlns:p14="http://schemas.microsoft.com/office/powerpoint/2010/main" val="2737840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dirty="0"/>
              <a:t>Question 223.13.4</a:t>
            </a:r>
          </a:p>
        </p:txBody>
      </p:sp>
      <p:sp>
        <p:nvSpPr>
          <p:cNvPr id="150532" name="Rectangle 3"/>
          <p:cNvSpPr>
            <a:spLocks noGrp="1" noChangeArrowheads="1"/>
          </p:cNvSpPr>
          <p:nvPr>
            <p:ph idx="1"/>
          </p:nvPr>
        </p:nvSpPr>
        <p:spPr/>
        <p:txBody>
          <a:bodyPr/>
          <a:lstStyle/>
          <a:p>
            <a:pPr marL="609600" indent="-609600">
              <a:buNone/>
            </a:pPr>
            <a:r>
              <a:rPr lang="en-US" dirty="0"/>
              <a:t>I have a ray of light traveling from left to right across the room near the front. Can you see the ray?</a:t>
            </a:r>
          </a:p>
          <a:p>
            <a:pPr marL="609600" indent="-609600">
              <a:buFontTx/>
              <a:buAutoNum type="alphaLcParenR"/>
            </a:pPr>
            <a:r>
              <a:rPr lang="en-US" dirty="0"/>
              <a:t>No</a:t>
            </a:r>
          </a:p>
          <a:p>
            <a:pPr marL="609600" indent="-609600">
              <a:buFontTx/>
              <a:buAutoNum type="alphaLcParenR"/>
            </a:pPr>
            <a:r>
              <a:rPr lang="en-US" dirty="0"/>
              <a:t>Yes</a:t>
            </a:r>
          </a:p>
          <a:p>
            <a:pPr marL="609600" indent="-609600">
              <a:buFontTx/>
              <a:buAutoNum type="alphaLcParenR"/>
            </a:pPr>
            <a:r>
              <a:rPr lang="en-US" dirty="0"/>
              <a:t>I can see only part of the ray</a:t>
            </a:r>
          </a:p>
        </p:txBody>
      </p:sp>
      <p:sp>
        <p:nvSpPr>
          <p:cNvPr id="150530" name="Slide Number Placeholder 5"/>
          <p:cNvSpPr>
            <a:spLocks noGrp="1"/>
          </p:cNvSpPr>
          <p:nvPr>
            <p:ph type="sldNum" sz="quarter" idx="12"/>
          </p:nvPr>
        </p:nvSpPr>
        <p:spPr>
          <a:noFill/>
        </p:spPr>
        <p:txBody>
          <a:bodyPr/>
          <a:lstStyle/>
          <a:p>
            <a:fld id="{27E09958-A25F-4F9E-A550-B8857377330A}" type="slidenum">
              <a:rPr lang="en-US" smtClean="0"/>
              <a:pPr/>
              <a:t>26</a:t>
            </a:fld>
            <a:endParaRPr lang="en-US"/>
          </a:p>
        </p:txBody>
      </p:sp>
    </p:spTree>
    <p:extLst>
      <p:ext uri="{BB962C8B-B14F-4D97-AF65-F5344CB8AC3E}">
        <p14:creationId xmlns:p14="http://schemas.microsoft.com/office/powerpoint/2010/main" val="1645093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Grp="1" noChangeArrowheads="1"/>
          </p:cNvSpPr>
          <p:nvPr>
            <p:ph type="title"/>
          </p:nvPr>
        </p:nvSpPr>
        <p:spPr/>
        <p:txBody>
          <a:bodyPr/>
          <a:lstStyle/>
          <a:p>
            <a:pPr eaLnBrk="1" hangingPunct="1"/>
            <a:r>
              <a:rPr lang="en-US" dirty="0"/>
              <a:t>Question 223.13.5</a:t>
            </a:r>
          </a:p>
        </p:txBody>
      </p:sp>
      <p:sp>
        <p:nvSpPr>
          <p:cNvPr id="153604" name="Rectangle 3"/>
          <p:cNvSpPr>
            <a:spLocks noGrp="1" noChangeArrowheads="1"/>
          </p:cNvSpPr>
          <p:nvPr>
            <p:ph idx="1"/>
          </p:nvPr>
        </p:nvSpPr>
        <p:spPr/>
        <p:txBody>
          <a:bodyPr/>
          <a:lstStyle/>
          <a:p>
            <a:pPr marL="609600" indent="-609600">
              <a:buNone/>
            </a:pPr>
            <a:r>
              <a:rPr lang="en-US" dirty="0"/>
              <a:t>A laser beam is incident on a glass sheet. There is no apparent reflected ray. We might conclude that…</a:t>
            </a:r>
          </a:p>
          <a:p>
            <a:pPr marL="609600" indent="-609600">
              <a:buFontTx/>
              <a:buAutoNum type="alphaLcParenR"/>
            </a:pPr>
            <a:r>
              <a:rPr lang="en-US" dirty="0"/>
              <a:t>The glass has a high index of refraction</a:t>
            </a:r>
          </a:p>
          <a:p>
            <a:pPr marL="609600" indent="-609600">
              <a:buFontTx/>
              <a:buAutoNum type="alphaLcParenR"/>
            </a:pPr>
            <a:r>
              <a:rPr lang="en-US" dirty="0"/>
              <a:t>The glass surface is rough</a:t>
            </a:r>
          </a:p>
          <a:p>
            <a:pPr marL="609600" indent="-609600">
              <a:buFontTx/>
              <a:buAutoNum type="alphaLcParenR"/>
            </a:pPr>
            <a:r>
              <a:rPr lang="en-US" dirty="0"/>
              <a:t>The glass has a low index of refraction</a:t>
            </a:r>
          </a:p>
          <a:p>
            <a:pPr marL="609600" indent="-609600">
              <a:buFontTx/>
              <a:buAutoNum type="alphaLcParenR"/>
            </a:pPr>
            <a:r>
              <a:rPr lang="en-US" dirty="0"/>
              <a:t>The glass is opaque</a:t>
            </a:r>
          </a:p>
        </p:txBody>
      </p:sp>
      <p:sp>
        <p:nvSpPr>
          <p:cNvPr id="153602" name="Slide Number Placeholder 5"/>
          <p:cNvSpPr>
            <a:spLocks noGrp="1"/>
          </p:cNvSpPr>
          <p:nvPr>
            <p:ph type="sldNum" sz="quarter" idx="12"/>
          </p:nvPr>
        </p:nvSpPr>
        <p:spPr>
          <a:noFill/>
        </p:spPr>
        <p:txBody>
          <a:bodyPr/>
          <a:lstStyle/>
          <a:p>
            <a:fld id="{978FC868-350C-4584-AECC-B890249EEA2D}" type="slidenum">
              <a:rPr lang="en-US" smtClean="0"/>
              <a:pPr/>
              <a:t>27</a:t>
            </a:fld>
            <a:endParaRPr lang="en-US"/>
          </a:p>
        </p:txBody>
      </p:sp>
    </p:spTree>
    <p:extLst>
      <p:ext uri="{BB962C8B-B14F-4D97-AF65-F5344CB8AC3E}">
        <p14:creationId xmlns:p14="http://schemas.microsoft.com/office/powerpoint/2010/main" val="2252365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2845594" y="3964782"/>
            <a:ext cx="2195513"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V="1">
            <a:off x="3367089" y="3279775"/>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6253163" y="3711576"/>
            <a:ext cx="180975" cy="5632450"/>
            <a:chOff x="5539563" y="956930"/>
            <a:chExt cx="180753" cy="5633484"/>
          </a:xfrm>
        </p:grpSpPr>
        <p:sp>
          <p:nvSpPr>
            <p:cNvPr id="16" name="Rectangle 15"/>
            <p:cNvSpPr/>
            <p:nvPr/>
          </p:nvSpPr>
          <p:spPr>
            <a:xfrm>
              <a:off x="5539563" y="956931"/>
              <a:ext cx="180753" cy="5623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flipV="1">
              <a:off x="5550663" y="97598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41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84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268"/>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696"/>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812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55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98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40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83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50026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69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512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754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97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240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83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726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968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211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454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97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940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182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25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668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11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53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396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39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882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25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67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10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53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096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39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3253582" y="4491832"/>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4051301" y="44942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3328194" y="3547269"/>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4787901" y="44815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3765551" y="3130551"/>
            <a:ext cx="219551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6454776" y="4495801"/>
            <a:ext cx="217646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4850607" y="3931444"/>
            <a:ext cx="2825750"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V="1">
            <a:off x="3684589" y="3686175"/>
            <a:ext cx="1468437" cy="1214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4002089" y="4094163"/>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V="1">
            <a:off x="4349750" y="4516438"/>
            <a:ext cx="1468438"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915150" y="3708401"/>
            <a:ext cx="1308100" cy="1084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5653088" y="4240213"/>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572250" y="4160838"/>
            <a:ext cx="1309688"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200775" y="4627563"/>
            <a:ext cx="1308100"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8162" name="TextBox 89"/>
          <p:cNvSpPr txBox="1">
            <a:spLocks noChangeArrowheads="1"/>
          </p:cNvSpPr>
          <p:nvPr/>
        </p:nvSpPr>
        <p:spPr bwMode="auto">
          <a:xfrm>
            <a:off x="3708401" y="1319214"/>
            <a:ext cx="2727325" cy="708025"/>
          </a:xfrm>
          <a:prstGeom prst="rect">
            <a:avLst/>
          </a:prstGeom>
          <a:noFill/>
          <a:ln w="9525">
            <a:noFill/>
            <a:miter lim="800000"/>
            <a:headEnd/>
            <a:tailEnd/>
          </a:ln>
        </p:spPr>
        <p:txBody>
          <a:bodyPr wrap="none">
            <a:spAutoFit/>
          </a:bodyPr>
          <a:lstStyle/>
          <a:p>
            <a:r>
              <a:rPr lang="en-US" sz="4000" dirty="0"/>
              <a:t>Wave Crests</a:t>
            </a:r>
          </a:p>
        </p:txBody>
      </p:sp>
      <p:cxnSp>
        <p:nvCxnSpPr>
          <p:cNvPr id="91" name="Straight Arrow Connector 90"/>
          <p:cNvCxnSpPr/>
          <p:nvPr/>
        </p:nvCxnSpPr>
        <p:spPr>
          <a:xfrm rot="5400000">
            <a:off x="4313239" y="2535239"/>
            <a:ext cx="1266825" cy="25082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18162" idx="2"/>
          </p:cNvCxnSpPr>
          <p:nvPr/>
        </p:nvCxnSpPr>
        <p:spPr>
          <a:xfrm rot="16200000" flipH="1">
            <a:off x="4275139" y="2824164"/>
            <a:ext cx="2001837" cy="407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518162" idx="2"/>
          </p:cNvCxnSpPr>
          <p:nvPr/>
        </p:nvCxnSpPr>
        <p:spPr>
          <a:xfrm rot="16200000" flipH="1">
            <a:off x="4748213" y="2351088"/>
            <a:ext cx="2076450" cy="14287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18166" name="TextBox 99"/>
          <p:cNvSpPr txBox="1">
            <a:spLocks noChangeArrowheads="1"/>
          </p:cNvSpPr>
          <p:nvPr/>
        </p:nvSpPr>
        <p:spPr bwMode="auto">
          <a:xfrm>
            <a:off x="7038976" y="1320801"/>
            <a:ext cx="1127125"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18166" idx="2"/>
          </p:cNvCxnSpPr>
          <p:nvPr/>
        </p:nvCxnSpPr>
        <p:spPr>
          <a:xfrm rot="16200000" flipH="1">
            <a:off x="6883401" y="2747964"/>
            <a:ext cx="2119313"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18166" idx="2"/>
          </p:cNvCxnSpPr>
          <p:nvPr/>
        </p:nvCxnSpPr>
        <p:spPr>
          <a:xfrm rot="5400000">
            <a:off x="6718301" y="2679701"/>
            <a:ext cx="1535113"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Title 3"/>
          <p:cNvSpPr>
            <a:spLocks noGrp="1"/>
          </p:cNvSpPr>
          <p:nvPr>
            <p:ph type="title"/>
          </p:nvPr>
        </p:nvSpPr>
        <p:spPr/>
        <p:txBody>
          <a:bodyPr/>
          <a:lstStyle/>
          <a:p>
            <a:r>
              <a:rPr lang="en-US" dirty="0"/>
              <a:t>Question 9.1</a:t>
            </a:r>
          </a:p>
        </p:txBody>
      </p:sp>
      <p:sp>
        <p:nvSpPr>
          <p:cNvPr id="5" name="Content Placeholder 4"/>
          <p:cNvSpPr>
            <a:spLocks noGrp="1"/>
          </p:cNvSpPr>
          <p:nvPr>
            <p:ph idx="1"/>
          </p:nvPr>
        </p:nvSpPr>
        <p:spPr/>
        <p:txBody>
          <a:bodyPr/>
          <a:lstStyle/>
          <a:p>
            <a:pPr>
              <a:buFontTx/>
              <a:buNone/>
              <a:defRPr/>
            </a:pPr>
            <a:r>
              <a:rPr lang="en-US" dirty="0"/>
              <a:t>A specular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r>
              <a:rPr lang="en-US" dirty="0"/>
              <a:t>Question 223.10.2</a:t>
            </a:r>
          </a:p>
        </p:txBody>
      </p:sp>
      <p:sp>
        <p:nvSpPr>
          <p:cNvPr id="148484" name="Rectangle 3"/>
          <p:cNvSpPr>
            <a:spLocks noGrp="1" noChangeArrowheads="1"/>
          </p:cNvSpPr>
          <p:nvPr>
            <p:ph idx="1"/>
          </p:nvPr>
        </p:nvSpPr>
        <p:spPr/>
        <p:txBody>
          <a:bodyPr/>
          <a:lstStyle/>
          <a:p>
            <a:pPr marL="609600" indent="-609600">
              <a:buNone/>
            </a:pPr>
            <a:r>
              <a:rPr lang="en-US"/>
              <a:t>The energy of a photon is proportional to </a:t>
            </a:r>
          </a:p>
          <a:p>
            <a:pPr marL="609600" indent="-609600">
              <a:buFontTx/>
              <a:buAutoNum type="alphaLcParenR"/>
            </a:pPr>
            <a:r>
              <a:rPr lang="en-US"/>
              <a:t>The wavelength</a:t>
            </a:r>
          </a:p>
          <a:p>
            <a:pPr marL="609600" indent="-609600">
              <a:buFontTx/>
              <a:buAutoNum type="alphaLcParenR"/>
            </a:pPr>
            <a:r>
              <a:rPr lang="en-US"/>
              <a:t>The period</a:t>
            </a:r>
          </a:p>
          <a:p>
            <a:pPr marL="609600" indent="-609600">
              <a:buFontTx/>
              <a:buAutoNum type="alphaLcParenR"/>
            </a:pPr>
            <a:r>
              <a:rPr lang="en-US"/>
              <a:t>The frequency</a:t>
            </a:r>
          </a:p>
          <a:p>
            <a:pPr marL="609600" indent="-609600">
              <a:buFontTx/>
              <a:buAutoNum type="alphaLcParenR"/>
            </a:pPr>
            <a:r>
              <a:rPr lang="en-US">
                <a:sym typeface="Symbol" pitchFamily="18" charset="2"/>
              </a:rPr>
              <a:t></a:t>
            </a:r>
          </a:p>
        </p:txBody>
      </p:sp>
      <p:sp>
        <p:nvSpPr>
          <p:cNvPr id="148482" name="Slide Number Placeholder 5"/>
          <p:cNvSpPr>
            <a:spLocks noGrp="1"/>
          </p:cNvSpPr>
          <p:nvPr>
            <p:ph type="sldNum" sz="quarter" idx="12"/>
          </p:nvPr>
        </p:nvSpPr>
        <p:spPr>
          <a:noFill/>
        </p:spPr>
        <p:txBody>
          <a:bodyPr/>
          <a:lstStyle/>
          <a:p>
            <a:fld id="{55D2D622-B04C-41CE-9A18-30BE77436C65}" type="slidenum">
              <a:rPr lang="en-US" smtClean="0"/>
              <a:pPr/>
              <a:t>3</a:t>
            </a:fld>
            <a:endParaRPr lang="en-US"/>
          </a:p>
        </p:txBody>
      </p:sp>
    </p:spTree>
    <p:extLst>
      <p:ext uri="{BB962C8B-B14F-4D97-AF65-F5344CB8AC3E}">
        <p14:creationId xmlns:p14="http://schemas.microsoft.com/office/powerpoint/2010/main" val="2321507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2611438" y="3978276"/>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6017420" y="3725070"/>
            <a:ext cx="180975" cy="5634037"/>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flipV="1">
              <a:off x="5550662" y="9759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2" y="11283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2" y="128074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2" y="143313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2" y="158551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2" y="173790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2" y="189028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2" y="204267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2" y="219505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2" y="234744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2" y="249982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2" y="265221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2" y="280459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2" y="295698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2" y="310936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2" y="326175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2" y="341413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2" y="356652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2" y="371890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2" y="387129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2" y="40236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2" y="41760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2" y="4328450"/>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2" y="4480835"/>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1" y="463480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1" y="478719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1" y="493957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1" y="509196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1" y="524434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1" y="539673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1" y="554911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1" y="570150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1" y="585388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1" y="600627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1" y="615865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1" y="631104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1" y="646342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3018632" y="4506120"/>
            <a:ext cx="2193925"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3814763" y="4508501"/>
            <a:ext cx="2195513"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3094038" y="3560763"/>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4552157" y="4495007"/>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3529807" y="3144044"/>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6219826" y="4510089"/>
            <a:ext cx="2174875" cy="16605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4616451" y="3944938"/>
            <a:ext cx="2824162"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5418138" y="4254500"/>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0203" name="TextBox 99"/>
          <p:cNvSpPr txBox="1">
            <a:spLocks noChangeArrowheads="1"/>
          </p:cNvSpPr>
          <p:nvPr/>
        </p:nvSpPr>
        <p:spPr bwMode="auto">
          <a:xfrm>
            <a:off x="6802438" y="1335089"/>
            <a:ext cx="1128712"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20203" idx="2"/>
          </p:cNvCxnSpPr>
          <p:nvPr/>
        </p:nvCxnSpPr>
        <p:spPr>
          <a:xfrm rot="16200000" flipH="1">
            <a:off x="6648451" y="2762251"/>
            <a:ext cx="2119312"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20203" idx="2"/>
          </p:cNvCxnSpPr>
          <p:nvPr/>
        </p:nvCxnSpPr>
        <p:spPr>
          <a:xfrm rot="5400000">
            <a:off x="6483351" y="2693988"/>
            <a:ext cx="1535112"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9"/>
          <p:cNvGrpSpPr>
            <a:grpSpLocks/>
          </p:cNvGrpSpPr>
          <p:nvPr/>
        </p:nvGrpSpPr>
        <p:grpSpPr bwMode="auto">
          <a:xfrm rot="1063169">
            <a:off x="3928125" y="5324394"/>
            <a:ext cx="5533086" cy="1090247"/>
            <a:chOff x="539762" y="0"/>
            <a:chExt cx="6524625" cy="1333500"/>
          </a:xfrm>
        </p:grpSpPr>
        <p:sp>
          <p:nvSpPr>
            <p:cNvPr id="74" name="Freeform 73"/>
            <p:cNvSpPr/>
            <p:nvPr/>
          </p:nvSpPr>
          <p:spPr>
            <a:xfrm>
              <a:off x="540443" y="-558"/>
              <a:ext cx="6523860" cy="1333948"/>
            </a:xfrm>
            <a:custGeom>
              <a:avLst/>
              <a:gdLst>
                <a:gd name="connsiteX0" fmla="*/ 0 w 6524625"/>
                <a:gd name="connsiteY0" fmla="*/ 857250 h 1333500"/>
                <a:gd name="connsiteX1" fmla="*/ 733425 w 6524625"/>
                <a:gd name="connsiteY1" fmla="*/ 247650 h 1333500"/>
                <a:gd name="connsiteX2" fmla="*/ 1495425 w 6524625"/>
                <a:gd name="connsiteY2" fmla="*/ 666750 h 1333500"/>
                <a:gd name="connsiteX3" fmla="*/ 2257425 w 6524625"/>
                <a:gd name="connsiteY3" fmla="*/ 104775 h 1333500"/>
                <a:gd name="connsiteX4" fmla="*/ 2628900 w 6524625"/>
                <a:gd name="connsiteY4" fmla="*/ 876300 h 1333500"/>
                <a:gd name="connsiteX5" fmla="*/ 3305175 w 6524625"/>
                <a:gd name="connsiteY5" fmla="*/ 1143000 h 1333500"/>
                <a:gd name="connsiteX6" fmla="*/ 3905250 w 6524625"/>
                <a:gd name="connsiteY6" fmla="*/ 514350 h 1333500"/>
                <a:gd name="connsiteX7" fmla="*/ 4676775 w 6524625"/>
                <a:gd name="connsiteY7" fmla="*/ 95250 h 1333500"/>
                <a:gd name="connsiteX8" fmla="*/ 5657850 w 6524625"/>
                <a:gd name="connsiteY8" fmla="*/ 228600 h 1333500"/>
                <a:gd name="connsiteX9" fmla="*/ 6496050 w 6524625"/>
                <a:gd name="connsiteY9" fmla="*/ 0 h 1333500"/>
                <a:gd name="connsiteX10" fmla="*/ 6524625 w 6524625"/>
                <a:gd name="connsiteY10" fmla="*/ 161925 h 1333500"/>
                <a:gd name="connsiteX11" fmla="*/ 5553075 w 6524625"/>
                <a:gd name="connsiteY11" fmla="*/ 390525 h 1333500"/>
                <a:gd name="connsiteX12" fmla="*/ 4686300 w 6524625"/>
                <a:gd name="connsiteY12" fmla="*/ 257175 h 1333500"/>
                <a:gd name="connsiteX13" fmla="*/ 3952875 w 6524625"/>
                <a:gd name="connsiteY13" fmla="*/ 714375 h 1333500"/>
                <a:gd name="connsiteX14" fmla="*/ 3352800 w 6524625"/>
                <a:gd name="connsiteY14" fmla="*/ 1333500 h 1333500"/>
                <a:gd name="connsiteX15" fmla="*/ 2486025 w 6524625"/>
                <a:gd name="connsiteY15" fmla="*/ 1000125 h 1333500"/>
                <a:gd name="connsiteX16" fmla="*/ 2171700 w 6524625"/>
                <a:gd name="connsiteY16" fmla="*/ 371475 h 1333500"/>
                <a:gd name="connsiteX17" fmla="*/ 1457325 w 6524625"/>
                <a:gd name="connsiteY17" fmla="*/ 876300 h 1333500"/>
                <a:gd name="connsiteX18" fmla="*/ 733425 w 6524625"/>
                <a:gd name="connsiteY18" fmla="*/ 447675 h 1333500"/>
                <a:gd name="connsiteX19" fmla="*/ 114300 w 6524625"/>
                <a:gd name="connsiteY19" fmla="*/ 1009650 h 1333500"/>
                <a:gd name="connsiteX20" fmla="*/ 0 w 6524625"/>
                <a:gd name="connsiteY20" fmla="*/ 85725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24625" h="1333500">
                  <a:moveTo>
                    <a:pt x="0" y="857250"/>
                  </a:moveTo>
                  <a:lnTo>
                    <a:pt x="733425" y="247650"/>
                  </a:lnTo>
                  <a:lnTo>
                    <a:pt x="1495425" y="666750"/>
                  </a:lnTo>
                  <a:lnTo>
                    <a:pt x="2257425" y="104775"/>
                  </a:lnTo>
                  <a:lnTo>
                    <a:pt x="2628900" y="876300"/>
                  </a:lnTo>
                  <a:lnTo>
                    <a:pt x="3305175" y="1143000"/>
                  </a:lnTo>
                  <a:lnTo>
                    <a:pt x="3905250" y="514350"/>
                  </a:lnTo>
                  <a:lnTo>
                    <a:pt x="4676775" y="95250"/>
                  </a:lnTo>
                  <a:lnTo>
                    <a:pt x="5657850" y="228600"/>
                  </a:lnTo>
                  <a:lnTo>
                    <a:pt x="6496050" y="0"/>
                  </a:lnTo>
                  <a:lnTo>
                    <a:pt x="6524625" y="161925"/>
                  </a:lnTo>
                  <a:lnTo>
                    <a:pt x="5553075" y="390525"/>
                  </a:lnTo>
                  <a:lnTo>
                    <a:pt x="4686300" y="257175"/>
                  </a:lnTo>
                  <a:lnTo>
                    <a:pt x="3952875" y="714375"/>
                  </a:lnTo>
                  <a:lnTo>
                    <a:pt x="3352800" y="1333500"/>
                  </a:lnTo>
                  <a:lnTo>
                    <a:pt x="2486025" y="1000125"/>
                  </a:lnTo>
                  <a:lnTo>
                    <a:pt x="2171700" y="371475"/>
                  </a:lnTo>
                  <a:lnTo>
                    <a:pt x="1457325" y="876300"/>
                  </a:lnTo>
                  <a:lnTo>
                    <a:pt x="733425" y="447675"/>
                  </a:lnTo>
                  <a:lnTo>
                    <a:pt x="114300" y="1009650"/>
                  </a:lnTo>
                  <a:lnTo>
                    <a:pt x="0" y="85725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rot="16200000" flipV="1">
              <a:off x="1104035" y="390765"/>
              <a:ext cx="124269" cy="99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V="1">
              <a:off x="1219971" y="296194"/>
              <a:ext cx="312614" cy="248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V="1">
              <a:off x="1393564" y="370212"/>
              <a:ext cx="401931" cy="3313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V="1">
              <a:off x="2056028" y="671447"/>
              <a:ext cx="108735" cy="86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V="1">
              <a:off x="2179900" y="563735"/>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V="1">
              <a:off x="2330147" y="459142"/>
              <a:ext cx="118443"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V="1">
              <a:off x="2480780" y="35088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V="1">
              <a:off x="2562460" y="276999"/>
              <a:ext cx="128152" cy="104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2740349" y="155883"/>
              <a:ext cx="159219" cy="129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V="1">
              <a:off x="3220929" y="938322"/>
              <a:ext cx="244654" cy="194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V="1">
              <a:off x="3382232" y="999085"/>
              <a:ext cx="242713" cy="189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V="1">
              <a:off x="3538160" y="1063415"/>
              <a:ext cx="221354" cy="174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4" idx="14"/>
            </p:cNvCxnSpPr>
            <p:nvPr/>
          </p:nvCxnSpPr>
          <p:spPr>
            <a:xfrm flipH="1" flipV="1">
              <a:off x="3696420" y="1086149"/>
              <a:ext cx="194686" cy="246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V="1">
              <a:off x="4006634" y="995471"/>
              <a:ext cx="122328"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V="1">
              <a:off x="4148360" y="829009"/>
              <a:ext cx="133977" cy="11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V="1">
              <a:off x="4292728" y="679590"/>
              <a:ext cx="14368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V="1">
              <a:off x="4460325" y="51223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V="1">
              <a:off x="4613658" y="434086"/>
              <a:ext cx="141745" cy="1123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V="1">
              <a:off x="4767403" y="355328"/>
              <a:ext cx="128152"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V="1">
              <a:off x="4904175" y="265614"/>
              <a:ext cx="132036" cy="102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V="1">
              <a:off x="5064935" y="185397"/>
              <a:ext cx="120385" cy="95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V="1">
              <a:off x="5181117" y="114810"/>
              <a:ext cx="192228"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5374465" y="139636"/>
              <a:ext cx="170869" cy="14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522293" y="163418"/>
              <a:ext cx="188344"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674357" y="170870"/>
              <a:ext cx="199994"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823522" y="214352"/>
              <a:ext cx="178636" cy="131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63203" y="214560"/>
              <a:ext cx="184462" cy="144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V="1">
              <a:off x="6141519" y="240763"/>
              <a:ext cx="118444"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91980" y="204045"/>
              <a:ext cx="126211"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445782" y="162110"/>
              <a:ext cx="120385" cy="99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96042" y="117693"/>
              <a:ext cx="133978"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979049" y="487372"/>
              <a:ext cx="13203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5276" y="612296"/>
              <a:ext cx="120385"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6754065" y="83153"/>
              <a:ext cx="124269"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6897513" y="43637"/>
              <a:ext cx="137861"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V="1">
              <a:off x="3860270" y="1128656"/>
              <a:ext cx="122328"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flipV="1">
              <a:off x="2764825" y="615921"/>
              <a:ext cx="506783" cy="400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flipV="1">
              <a:off x="2619667" y="255119"/>
              <a:ext cx="532025" cy="421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flipV="1">
              <a:off x="2917996" y="859447"/>
              <a:ext cx="198053"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658627" y="505654"/>
              <a:ext cx="401931" cy="333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16200000" flipV="1">
              <a:off x="726966" y="721153"/>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16200000" flipV="1">
              <a:off x="616240" y="821039"/>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p:cNvCxnSpPr/>
          <p:nvPr/>
        </p:nvCxnSpPr>
        <p:spPr bwMode="auto">
          <a:xfrm rot="16200000" flipH="1">
            <a:off x="3431093" y="1219546"/>
            <a:ext cx="1793875" cy="14112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bwMode="auto">
          <a:xfrm rot="16200000" flipH="1">
            <a:off x="3723193" y="3870671"/>
            <a:ext cx="1504950" cy="119221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bwMode="auto">
          <a:xfrm rot="16200000" flipH="1">
            <a:off x="3484274" y="2715766"/>
            <a:ext cx="2744788" cy="223678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bwMode="auto">
          <a:xfrm rot="16200000" flipH="1">
            <a:off x="2827049" y="1728340"/>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bwMode="auto">
          <a:xfrm rot="16200000" flipH="1">
            <a:off x="3789075" y="2220467"/>
            <a:ext cx="4079875" cy="3216275"/>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bwMode="auto">
          <a:xfrm rot="5400000" flipH="1" flipV="1">
            <a:off x="6945024" y="4425503"/>
            <a:ext cx="1914525" cy="927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bwMode="auto">
          <a:xfrm flipV="1">
            <a:off x="5349297" y="2313695"/>
            <a:ext cx="3351358" cy="305536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bwMode="auto">
          <a:xfrm rot="16200000" flipV="1">
            <a:off x="3595400" y="2815779"/>
            <a:ext cx="3635375" cy="10890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bwMode="auto">
          <a:xfrm rot="16200000" flipH="1">
            <a:off x="2320637" y="2171253"/>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5053013" y="5195441"/>
            <a:ext cx="307180" cy="18335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p:txBody>
          <a:bodyPr/>
          <a:lstStyle/>
          <a:p>
            <a:pPr eaLnBrk="1" hangingPunct="1"/>
            <a:r>
              <a:rPr lang="en-US"/>
              <a:t>Question 35.3.6</a:t>
            </a:r>
          </a:p>
        </p:txBody>
      </p:sp>
      <p:sp>
        <p:nvSpPr>
          <p:cNvPr id="151556" name="Rectangle 3"/>
          <p:cNvSpPr>
            <a:spLocks noGrp="1" noChangeArrowheads="1"/>
          </p:cNvSpPr>
          <p:nvPr>
            <p:ph idx="1"/>
          </p:nvPr>
        </p:nvSpPr>
        <p:spPr/>
        <p:txBody>
          <a:bodyPr/>
          <a:lstStyle/>
          <a:p>
            <a:pPr marL="609600" indent="-609600">
              <a:buNone/>
            </a:pPr>
            <a:r>
              <a:rPr lang="en-US" sz="2400"/>
              <a:t>I have a neat demo on the board where light goes from left to right. You can see the path the light takes. How can this be?</a:t>
            </a:r>
          </a:p>
          <a:p>
            <a:pPr marL="609600" indent="-609600">
              <a:buFontTx/>
              <a:buAutoNum type="alphaLcParenR"/>
            </a:pPr>
            <a:r>
              <a:rPr lang="en-US" sz="2400"/>
              <a:t>The light ray is a different color than the laser, so I can see it.</a:t>
            </a:r>
          </a:p>
          <a:p>
            <a:pPr marL="609600" indent="-609600">
              <a:buFontTx/>
              <a:buAutoNum type="alphaLcParenR"/>
            </a:pPr>
            <a:r>
              <a:rPr lang="en-US" sz="2400"/>
              <a:t>The light ray must follow the law of reflection, so it must be bouncing back along it’s original path</a:t>
            </a:r>
          </a:p>
          <a:p>
            <a:pPr marL="609600" indent="-609600">
              <a:buFontTx/>
              <a:buAutoNum type="alphaLcParenR"/>
            </a:pPr>
            <a:r>
              <a:rPr lang="en-US" sz="2400"/>
              <a:t>The light ray must be hitting dust in the air as it travels, so we see the scattered light from the dust.</a:t>
            </a:r>
          </a:p>
          <a:p>
            <a:pPr marL="609600" indent="-609600">
              <a:buFontTx/>
              <a:buAutoNum type="alphaLcParenR"/>
            </a:pPr>
            <a:r>
              <a:rPr lang="en-US" sz="2400"/>
              <a:t>The light is not a single ray, and part of the light beam it hits the board, sending rays to my eyes </a:t>
            </a:r>
          </a:p>
        </p:txBody>
      </p:sp>
      <p:sp>
        <p:nvSpPr>
          <p:cNvPr id="151554" name="Slide Number Placeholder 5"/>
          <p:cNvSpPr>
            <a:spLocks noGrp="1"/>
          </p:cNvSpPr>
          <p:nvPr>
            <p:ph type="sldNum" sz="quarter" idx="12"/>
          </p:nvPr>
        </p:nvSpPr>
        <p:spPr>
          <a:noFill/>
        </p:spPr>
        <p:txBody>
          <a:bodyPr/>
          <a:lstStyle/>
          <a:p>
            <a:fld id="{DAF81AD2-4A78-4F09-9DFB-9A1A5C31FC83}" type="slidenum">
              <a:rPr lang="en-US" smtClean="0"/>
              <a:pPr/>
              <a:t>32</a:t>
            </a:fld>
            <a:endParaRPr lang="en-US"/>
          </a:p>
        </p:txBody>
      </p:sp>
    </p:spTree>
    <p:extLst>
      <p:ext uri="{BB962C8B-B14F-4D97-AF65-F5344CB8AC3E}">
        <p14:creationId xmlns:p14="http://schemas.microsoft.com/office/powerpoint/2010/main" val="2699387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rot="-5400000">
            <a:off x="6314282" y="2336007"/>
            <a:ext cx="180975" cy="5634038"/>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flipV="1">
              <a:off x="5550663" y="9759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3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7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1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51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790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28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67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05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44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49982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21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459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698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36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175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13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652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890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129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36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0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84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08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80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719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57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96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434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73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911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50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88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27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65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104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42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rot="16200000" flipH="1">
            <a:off x="4110832" y="3118644"/>
            <a:ext cx="2195512"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3389313" y="2171701"/>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5714207" y="2866232"/>
            <a:ext cx="2482850" cy="18780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4356894" y="3358356"/>
            <a:ext cx="3327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1222" name="TextBox 62"/>
          <p:cNvSpPr txBox="1">
            <a:spLocks noChangeArrowheads="1"/>
          </p:cNvSpPr>
          <p:nvPr/>
        </p:nvSpPr>
        <p:spPr bwMode="auto">
          <a:xfrm>
            <a:off x="5407026" y="3432176"/>
            <a:ext cx="898525"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err="1">
                <a:sym typeface="Symbol" pitchFamily="18" charset="2"/>
              </a:rPr>
              <a:t>i</a:t>
            </a:r>
            <a:endParaRPr lang="en-US" sz="4000" baseline="-25000" dirty="0"/>
          </a:p>
        </p:txBody>
      </p:sp>
      <p:sp>
        <p:nvSpPr>
          <p:cNvPr id="521223" name="TextBox 65"/>
          <p:cNvSpPr txBox="1">
            <a:spLocks noChangeArrowheads="1"/>
          </p:cNvSpPr>
          <p:nvPr/>
        </p:nvSpPr>
        <p:spPr bwMode="auto">
          <a:xfrm>
            <a:off x="6192981" y="3449639"/>
            <a:ext cx="900113"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a:sym typeface="Symbol" pitchFamily="18" charset="2"/>
              </a:rPr>
              <a:t>r</a:t>
            </a:r>
            <a:endParaRPr lang="en-US" sz="4000" baseline="-25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Title 3"/>
          <p:cNvSpPr>
            <a:spLocks noGrp="1"/>
          </p:cNvSpPr>
          <p:nvPr>
            <p:ph type="title"/>
          </p:nvPr>
        </p:nvSpPr>
        <p:spPr/>
        <p:txBody>
          <a:bodyPr/>
          <a:lstStyle/>
          <a:p>
            <a:r>
              <a:rPr lang="en-US" dirty="0"/>
              <a:t>Question 9.2</a:t>
            </a:r>
          </a:p>
        </p:txBody>
      </p:sp>
      <p:sp>
        <p:nvSpPr>
          <p:cNvPr id="5" name="Content Placeholder 4"/>
          <p:cNvSpPr>
            <a:spLocks noGrp="1"/>
          </p:cNvSpPr>
          <p:nvPr>
            <p:ph idx="1"/>
          </p:nvPr>
        </p:nvSpPr>
        <p:spPr/>
        <p:txBody>
          <a:bodyPr/>
          <a:lstStyle/>
          <a:p>
            <a:pPr>
              <a:buFontTx/>
              <a:buNone/>
              <a:defRPr/>
            </a:pPr>
            <a:r>
              <a:rPr lang="en-US" dirty="0"/>
              <a:t>A diffuse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p:txBody>
          <a:bodyPr/>
          <a:lstStyle/>
          <a:p>
            <a:r>
              <a:rPr lang="en-US" dirty="0"/>
              <a:t>Question 223.13.6</a:t>
            </a:r>
          </a:p>
        </p:txBody>
      </p:sp>
      <p:sp>
        <p:nvSpPr>
          <p:cNvPr id="154628" name="Rectangle 3"/>
          <p:cNvSpPr>
            <a:spLocks noGrp="1" noChangeArrowheads="1"/>
          </p:cNvSpPr>
          <p:nvPr>
            <p:ph idx="1"/>
          </p:nvPr>
        </p:nvSpPr>
        <p:spPr/>
        <p:txBody>
          <a:bodyPr/>
          <a:lstStyle/>
          <a:p>
            <a:pPr marL="609600" indent="-609600">
              <a:buNone/>
            </a:pPr>
            <a:r>
              <a:rPr lang="en-US"/>
              <a:t>Are most natural surfaces diffuse or specular reflectors?</a:t>
            </a:r>
          </a:p>
          <a:p>
            <a:pPr marL="609600" indent="-609600">
              <a:buFontTx/>
              <a:buAutoNum type="alphaLcParenR"/>
            </a:pPr>
            <a:r>
              <a:rPr lang="en-US"/>
              <a:t>Diffuse</a:t>
            </a:r>
          </a:p>
          <a:p>
            <a:pPr marL="609600" indent="-609600">
              <a:buFontTx/>
              <a:buAutoNum type="alphaLcParenR"/>
            </a:pPr>
            <a:r>
              <a:rPr lang="en-US"/>
              <a:t>Specular</a:t>
            </a:r>
          </a:p>
        </p:txBody>
      </p:sp>
      <p:sp>
        <p:nvSpPr>
          <p:cNvPr id="154626" name="Slide Number Placeholder 5"/>
          <p:cNvSpPr>
            <a:spLocks noGrp="1"/>
          </p:cNvSpPr>
          <p:nvPr>
            <p:ph type="sldNum" sz="quarter" idx="12"/>
          </p:nvPr>
        </p:nvSpPr>
        <p:spPr>
          <a:noFill/>
        </p:spPr>
        <p:txBody>
          <a:bodyPr/>
          <a:lstStyle/>
          <a:p>
            <a:fld id="{B8E6AD27-EB95-4EB1-A594-734B180A987A}" type="slidenum">
              <a:rPr lang="en-US" smtClean="0"/>
              <a:pPr/>
              <a:t>35</a:t>
            </a:fld>
            <a:endParaRPr lang="en-US"/>
          </a:p>
        </p:txBody>
      </p:sp>
    </p:spTree>
    <p:extLst>
      <p:ext uri="{BB962C8B-B14F-4D97-AF65-F5344CB8AC3E}">
        <p14:creationId xmlns:p14="http://schemas.microsoft.com/office/powerpoint/2010/main" val="2409704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0">
            <a:extLst>
              <a:ext uri="{FF2B5EF4-FFF2-40B4-BE49-F238E27FC236}">
                <a16:creationId xmlns:a16="http://schemas.microsoft.com/office/drawing/2014/main" id="{C77267A5-A00D-4CD4-1AE2-C9DF84889D16}"/>
              </a:ext>
            </a:extLst>
          </p:cNvPr>
          <p:cNvSpPr>
            <a:spLocks noChangeArrowheads="1"/>
          </p:cNvSpPr>
          <p:nvPr/>
        </p:nvSpPr>
        <p:spPr bwMode="auto">
          <a:xfrm>
            <a:off x="8453210" y="5776873"/>
            <a:ext cx="303331" cy="284230"/>
          </a:xfrm>
          <a:prstGeom prst="ellipse">
            <a:avLst/>
          </a:prstGeom>
          <a:solidFill>
            <a:schemeClr val="tx1"/>
          </a:solidFill>
          <a:ln w="9525">
            <a:noFill/>
            <a:round/>
            <a:headEnd/>
            <a:tailEnd/>
          </a:ln>
        </p:spPr>
        <p:txBody>
          <a:bodyPr wrap="square" anchor="ctr">
            <a:spAutoFit/>
          </a:bodyPr>
          <a:lstStyle/>
          <a:p>
            <a:endParaRPr lang="en-US" sz="2000"/>
          </a:p>
        </p:txBody>
      </p:sp>
      <p:sp>
        <p:nvSpPr>
          <p:cNvPr id="4" name="Oval 10">
            <a:extLst>
              <a:ext uri="{FF2B5EF4-FFF2-40B4-BE49-F238E27FC236}">
                <a16:creationId xmlns:a16="http://schemas.microsoft.com/office/drawing/2014/main" id="{E81C1B67-66EB-38B2-AB39-9441319784A5}"/>
              </a:ext>
            </a:extLst>
          </p:cNvPr>
          <p:cNvSpPr>
            <a:spLocks noChangeArrowheads="1"/>
          </p:cNvSpPr>
          <p:nvPr/>
        </p:nvSpPr>
        <p:spPr bwMode="auto">
          <a:xfrm>
            <a:off x="9666638" y="2232475"/>
            <a:ext cx="303331" cy="284230"/>
          </a:xfrm>
          <a:prstGeom prst="ellipse">
            <a:avLst/>
          </a:prstGeom>
          <a:solidFill>
            <a:schemeClr val="tx1"/>
          </a:solidFill>
          <a:ln w="9525">
            <a:noFill/>
            <a:round/>
            <a:headEnd/>
            <a:tailEnd/>
          </a:ln>
        </p:spPr>
        <p:txBody>
          <a:bodyPr wrap="square" anchor="ctr">
            <a:spAutoFit/>
          </a:bodyPr>
          <a:lstStyle/>
          <a:p>
            <a:endParaRPr lang="en-US" sz="2000"/>
          </a:p>
        </p:txBody>
      </p:sp>
      <p:sp>
        <p:nvSpPr>
          <p:cNvPr id="3" name="Oval 10">
            <a:extLst>
              <a:ext uri="{FF2B5EF4-FFF2-40B4-BE49-F238E27FC236}">
                <a16:creationId xmlns:a16="http://schemas.microsoft.com/office/drawing/2014/main" id="{768BA81E-E311-4862-76F8-F543481B3149}"/>
              </a:ext>
            </a:extLst>
          </p:cNvPr>
          <p:cNvSpPr>
            <a:spLocks noChangeArrowheads="1"/>
          </p:cNvSpPr>
          <p:nvPr/>
        </p:nvSpPr>
        <p:spPr bwMode="auto">
          <a:xfrm>
            <a:off x="7727042" y="3709160"/>
            <a:ext cx="303331" cy="284230"/>
          </a:xfrm>
          <a:prstGeom prst="ellipse">
            <a:avLst/>
          </a:prstGeom>
          <a:solidFill>
            <a:schemeClr val="tx1"/>
          </a:solidFill>
          <a:ln w="9525">
            <a:noFill/>
            <a:round/>
            <a:headEnd/>
            <a:tailEnd/>
          </a:ln>
        </p:spPr>
        <p:txBody>
          <a:bodyPr wrap="square" anchor="ctr">
            <a:spAutoFit/>
          </a:bodyPr>
          <a:lstStyle/>
          <a:p>
            <a:endParaRPr lang="en-US" sz="2000"/>
          </a:p>
        </p:txBody>
      </p:sp>
      <p:sp>
        <p:nvSpPr>
          <p:cNvPr id="155651" name="Rectangle 2"/>
          <p:cNvSpPr>
            <a:spLocks noGrp="1" noChangeArrowheads="1"/>
          </p:cNvSpPr>
          <p:nvPr>
            <p:ph type="title"/>
          </p:nvPr>
        </p:nvSpPr>
        <p:spPr/>
        <p:txBody>
          <a:bodyPr/>
          <a:lstStyle/>
          <a:p>
            <a:r>
              <a:rPr lang="en-US" dirty="0"/>
              <a:t>Question 223.13.7</a:t>
            </a:r>
          </a:p>
        </p:txBody>
      </p:sp>
      <p:sp>
        <p:nvSpPr>
          <p:cNvPr id="442371" name="Rectangle 3"/>
          <p:cNvSpPr>
            <a:spLocks noGrp="1" noChangeArrowheads="1"/>
          </p:cNvSpPr>
          <p:nvPr>
            <p:ph idx="1"/>
          </p:nvPr>
        </p:nvSpPr>
        <p:spPr>
          <a:xfrm>
            <a:off x="478749" y="1485901"/>
            <a:ext cx="4222750" cy="4525962"/>
          </a:xfrm>
        </p:spPr>
        <p:txBody>
          <a:bodyPr>
            <a:normAutofit/>
          </a:bodyPr>
          <a:lstStyle/>
          <a:p>
            <a:pPr eaLnBrk="1" hangingPunct="1">
              <a:lnSpc>
                <a:spcPct val="129000"/>
              </a:lnSpc>
              <a:buFontTx/>
              <a:buNone/>
              <a:defRPr/>
            </a:pPr>
            <a:r>
              <a:rPr lang="en-US" dirty="0">
                <a:effectLst>
                  <a:outerShdw blurRad="38100" dist="38100" dir="2700000" algn="tl">
                    <a:srgbClr val="C0C0C0"/>
                  </a:outerShdw>
                </a:effectLst>
              </a:rPr>
              <a:t>An observer at point O is facing a mirror and observes a light source S.    Where does the observer perceive the mirror image of the source to be located?</a:t>
            </a:r>
            <a:endParaRPr lang="en-US" dirty="0"/>
          </a:p>
          <a:p>
            <a:pPr eaLnBrk="1" hangingPunct="1">
              <a:defRPr/>
            </a:pPr>
            <a:endParaRPr lang="en-US" dirty="0"/>
          </a:p>
        </p:txBody>
      </p:sp>
      <p:sp>
        <p:nvSpPr>
          <p:cNvPr id="155650" name="Slide Number Placeholder 5"/>
          <p:cNvSpPr>
            <a:spLocks noGrp="1"/>
          </p:cNvSpPr>
          <p:nvPr>
            <p:ph type="sldNum" sz="quarter" idx="12"/>
          </p:nvPr>
        </p:nvSpPr>
        <p:spPr>
          <a:noFill/>
        </p:spPr>
        <p:txBody>
          <a:bodyPr/>
          <a:lstStyle/>
          <a:p>
            <a:fld id="{F50BF4A1-AE21-4954-9C2A-785BBF0CAE04}" type="slidenum">
              <a:rPr lang="en-US" smtClean="0"/>
              <a:pPr/>
              <a:t>36</a:t>
            </a:fld>
            <a:endParaRPr lang="en-US"/>
          </a:p>
        </p:txBody>
      </p:sp>
      <p:sp>
        <p:nvSpPr>
          <p:cNvPr id="155654" name="Rectangle 7"/>
          <p:cNvSpPr>
            <a:spLocks noChangeArrowheads="1"/>
          </p:cNvSpPr>
          <p:nvPr/>
        </p:nvSpPr>
        <p:spPr bwMode="auto">
          <a:xfrm>
            <a:off x="7818590" y="2093714"/>
            <a:ext cx="174294" cy="1369492"/>
          </a:xfrm>
          <a:prstGeom prst="rect">
            <a:avLst/>
          </a:prstGeom>
          <a:solidFill>
            <a:srgbClr val="C0C0C0"/>
          </a:solidFill>
          <a:ln w="9525">
            <a:solidFill>
              <a:srgbClr val="B2B2B2"/>
            </a:solidFill>
            <a:miter lim="800000"/>
            <a:headEnd/>
            <a:tailEnd/>
          </a:ln>
        </p:spPr>
        <p:txBody>
          <a:bodyPr wrap="square" anchor="ctr">
            <a:spAutoFit/>
          </a:bodyPr>
          <a:lstStyle/>
          <a:p>
            <a:endParaRPr lang="en-US" sz="2000"/>
          </a:p>
        </p:txBody>
      </p:sp>
      <p:sp>
        <p:nvSpPr>
          <p:cNvPr id="155655" name="Oval 8"/>
          <p:cNvSpPr>
            <a:spLocks noChangeArrowheads="1"/>
          </p:cNvSpPr>
          <p:nvPr/>
        </p:nvSpPr>
        <p:spPr bwMode="auto">
          <a:xfrm>
            <a:off x="6558825" y="2237382"/>
            <a:ext cx="226860" cy="276954"/>
          </a:xfrm>
          <a:prstGeom prst="ellipse">
            <a:avLst/>
          </a:prstGeom>
          <a:solidFill>
            <a:srgbClr val="CCFFFF"/>
          </a:solidFill>
          <a:ln w="9525">
            <a:solidFill>
              <a:schemeClr val="tx1"/>
            </a:solidFill>
            <a:round/>
            <a:headEnd/>
            <a:tailEnd/>
          </a:ln>
        </p:spPr>
        <p:txBody>
          <a:bodyPr wrap="square" anchor="ctr">
            <a:spAutoFit/>
          </a:bodyPr>
          <a:lstStyle/>
          <a:p>
            <a:endParaRPr lang="en-US" sz="2000"/>
          </a:p>
        </p:txBody>
      </p:sp>
      <p:sp>
        <p:nvSpPr>
          <p:cNvPr id="155656" name="Oval 9"/>
          <p:cNvSpPr>
            <a:spLocks noChangeArrowheads="1"/>
          </p:cNvSpPr>
          <p:nvPr/>
        </p:nvSpPr>
        <p:spPr bwMode="auto">
          <a:xfrm>
            <a:off x="6854217" y="4204511"/>
            <a:ext cx="303331" cy="284230"/>
          </a:xfrm>
          <a:prstGeom prst="ellipse">
            <a:avLst/>
          </a:prstGeom>
          <a:solidFill>
            <a:srgbClr val="FFFF99"/>
          </a:solidFill>
          <a:ln w="9525">
            <a:solidFill>
              <a:schemeClr val="tx1"/>
            </a:solidFill>
            <a:round/>
            <a:headEnd/>
            <a:tailEnd/>
          </a:ln>
        </p:spPr>
        <p:txBody>
          <a:bodyPr wrap="square" anchor="ctr">
            <a:spAutoFit/>
          </a:bodyPr>
          <a:lstStyle/>
          <a:p>
            <a:endParaRPr lang="en-US" sz="2000"/>
          </a:p>
        </p:txBody>
      </p:sp>
      <p:sp>
        <p:nvSpPr>
          <p:cNvPr id="155657" name="Oval 10"/>
          <p:cNvSpPr>
            <a:spLocks noChangeArrowheads="1"/>
          </p:cNvSpPr>
          <p:nvPr/>
        </p:nvSpPr>
        <p:spPr bwMode="auto">
          <a:xfrm>
            <a:off x="8603838" y="4205992"/>
            <a:ext cx="303331" cy="284230"/>
          </a:xfrm>
          <a:prstGeom prst="ellipse">
            <a:avLst/>
          </a:prstGeom>
          <a:solidFill>
            <a:schemeClr val="tx1"/>
          </a:solidFill>
          <a:ln w="9525">
            <a:noFill/>
            <a:round/>
            <a:headEnd/>
            <a:tailEnd/>
          </a:ln>
        </p:spPr>
        <p:txBody>
          <a:bodyPr wrap="square" anchor="ctr">
            <a:spAutoFit/>
          </a:bodyPr>
          <a:lstStyle/>
          <a:p>
            <a:endParaRPr lang="en-US" sz="2000"/>
          </a:p>
        </p:txBody>
      </p:sp>
      <p:sp>
        <p:nvSpPr>
          <p:cNvPr id="155660" name="Text Box 13"/>
          <p:cNvSpPr txBox="1">
            <a:spLocks noChangeArrowheads="1"/>
          </p:cNvSpPr>
          <p:nvPr/>
        </p:nvSpPr>
        <p:spPr bwMode="auto">
          <a:xfrm>
            <a:off x="6868072" y="4195367"/>
            <a:ext cx="197042" cy="284230"/>
          </a:xfrm>
          <a:prstGeom prst="rect">
            <a:avLst/>
          </a:prstGeom>
          <a:noFill/>
          <a:ln w="9525">
            <a:noFill/>
            <a:miter lim="800000"/>
            <a:headEnd/>
            <a:tailEnd/>
          </a:ln>
        </p:spPr>
        <p:txBody>
          <a:bodyPr wrap="none">
            <a:spAutoFit/>
          </a:bodyPr>
          <a:lstStyle/>
          <a:p>
            <a:pPr eaLnBrk="0" hangingPunct="0">
              <a:lnSpc>
                <a:spcPct val="90000"/>
              </a:lnSpc>
            </a:pPr>
            <a:r>
              <a:rPr lang="en-US" b="1" dirty="0"/>
              <a:t>S</a:t>
            </a:r>
            <a:endParaRPr lang="en-US" sz="2400" dirty="0"/>
          </a:p>
        </p:txBody>
      </p:sp>
      <p:sp>
        <p:nvSpPr>
          <p:cNvPr id="155661" name="Text Box 14"/>
          <p:cNvSpPr txBox="1">
            <a:spLocks noChangeArrowheads="1"/>
          </p:cNvSpPr>
          <p:nvPr/>
        </p:nvSpPr>
        <p:spPr bwMode="auto">
          <a:xfrm>
            <a:off x="6509919" y="2232475"/>
            <a:ext cx="342959" cy="341632"/>
          </a:xfrm>
          <a:prstGeom prst="rect">
            <a:avLst/>
          </a:prstGeom>
          <a:noFill/>
          <a:ln w="9525">
            <a:noFill/>
            <a:miter lim="800000"/>
            <a:headEnd/>
            <a:tailEnd/>
          </a:ln>
        </p:spPr>
        <p:txBody>
          <a:bodyPr wrap="square">
            <a:spAutoFit/>
          </a:bodyPr>
          <a:lstStyle/>
          <a:p>
            <a:pPr eaLnBrk="0" hangingPunct="0">
              <a:lnSpc>
                <a:spcPct val="90000"/>
              </a:lnSpc>
            </a:pPr>
            <a:r>
              <a:rPr lang="en-US" b="1" dirty="0"/>
              <a:t>O</a:t>
            </a:r>
            <a:endParaRPr lang="en-US" sz="2400" dirty="0"/>
          </a:p>
        </p:txBody>
      </p:sp>
      <p:sp>
        <p:nvSpPr>
          <p:cNvPr id="155662" name="Text Box 15"/>
          <p:cNvSpPr txBox="1">
            <a:spLocks noChangeArrowheads="1"/>
          </p:cNvSpPr>
          <p:nvPr/>
        </p:nvSpPr>
        <p:spPr bwMode="auto">
          <a:xfrm>
            <a:off x="7741812" y="3694298"/>
            <a:ext cx="202421" cy="284230"/>
          </a:xfrm>
          <a:prstGeom prst="rect">
            <a:avLst/>
          </a:prstGeom>
          <a:noFill/>
          <a:ln w="9525">
            <a:noFill/>
            <a:miter lim="800000"/>
            <a:headEnd/>
            <a:tailEnd/>
          </a:ln>
        </p:spPr>
        <p:txBody>
          <a:bodyPr wrap="none">
            <a:spAutoFit/>
          </a:bodyPr>
          <a:lstStyle/>
          <a:p>
            <a:pPr eaLnBrk="0" hangingPunct="0">
              <a:lnSpc>
                <a:spcPct val="90000"/>
              </a:lnSpc>
            </a:pPr>
            <a:r>
              <a:rPr lang="en-US" b="1">
                <a:solidFill>
                  <a:schemeClr val="bg2"/>
                </a:solidFill>
              </a:rPr>
              <a:t>1</a:t>
            </a:r>
            <a:endParaRPr lang="en-US" sz="2400">
              <a:solidFill>
                <a:srgbClr val="00DFCA"/>
              </a:solidFill>
            </a:endParaRPr>
          </a:p>
        </p:txBody>
      </p:sp>
      <p:sp>
        <p:nvSpPr>
          <p:cNvPr id="155663" name="Text Box 16"/>
          <p:cNvSpPr txBox="1">
            <a:spLocks noChangeArrowheads="1"/>
          </p:cNvSpPr>
          <p:nvPr/>
        </p:nvSpPr>
        <p:spPr bwMode="auto">
          <a:xfrm>
            <a:off x="8603838" y="4175810"/>
            <a:ext cx="303331" cy="341632"/>
          </a:xfrm>
          <a:prstGeom prst="rect">
            <a:avLst/>
          </a:prstGeom>
          <a:noFill/>
          <a:ln w="9525">
            <a:noFill/>
            <a:miter lim="800000"/>
            <a:headEnd/>
            <a:tailEnd/>
          </a:ln>
        </p:spPr>
        <p:txBody>
          <a:bodyPr wrap="square">
            <a:spAutoFit/>
          </a:bodyPr>
          <a:lstStyle/>
          <a:p>
            <a:pPr eaLnBrk="0" hangingPunct="0">
              <a:lnSpc>
                <a:spcPct val="90000"/>
              </a:lnSpc>
            </a:pPr>
            <a:r>
              <a:rPr lang="en-US" b="1" dirty="0">
                <a:solidFill>
                  <a:schemeClr val="bg2"/>
                </a:solidFill>
              </a:rPr>
              <a:t>2</a:t>
            </a:r>
            <a:endParaRPr lang="en-US" sz="2400" dirty="0">
              <a:solidFill>
                <a:srgbClr val="00DFCA"/>
              </a:solidFill>
            </a:endParaRPr>
          </a:p>
        </p:txBody>
      </p:sp>
      <p:sp>
        <p:nvSpPr>
          <p:cNvPr id="155664" name="Text Box 17"/>
          <p:cNvSpPr txBox="1">
            <a:spLocks noChangeArrowheads="1"/>
          </p:cNvSpPr>
          <p:nvPr/>
        </p:nvSpPr>
        <p:spPr bwMode="auto">
          <a:xfrm>
            <a:off x="9674869" y="2232475"/>
            <a:ext cx="202421" cy="284230"/>
          </a:xfrm>
          <a:prstGeom prst="rect">
            <a:avLst/>
          </a:prstGeom>
          <a:noFill/>
          <a:ln w="9525">
            <a:noFill/>
            <a:miter lim="800000"/>
            <a:headEnd/>
            <a:tailEnd/>
          </a:ln>
        </p:spPr>
        <p:txBody>
          <a:bodyPr wrap="none">
            <a:spAutoFit/>
          </a:bodyPr>
          <a:lstStyle/>
          <a:p>
            <a:pPr eaLnBrk="0" hangingPunct="0">
              <a:lnSpc>
                <a:spcPct val="90000"/>
              </a:lnSpc>
            </a:pPr>
            <a:r>
              <a:rPr lang="en-US" b="1">
                <a:solidFill>
                  <a:schemeClr val="bg2"/>
                </a:solidFill>
              </a:rPr>
              <a:t>3</a:t>
            </a:r>
            <a:endParaRPr lang="en-US" sz="2400">
              <a:solidFill>
                <a:srgbClr val="00DFCA"/>
              </a:solidFill>
            </a:endParaRPr>
          </a:p>
        </p:txBody>
      </p:sp>
      <p:sp>
        <p:nvSpPr>
          <p:cNvPr id="155665" name="Text Box 18"/>
          <p:cNvSpPr txBox="1">
            <a:spLocks noChangeArrowheads="1"/>
          </p:cNvSpPr>
          <p:nvPr/>
        </p:nvSpPr>
        <p:spPr bwMode="auto">
          <a:xfrm>
            <a:off x="8453210" y="5765857"/>
            <a:ext cx="202421" cy="284230"/>
          </a:xfrm>
          <a:prstGeom prst="rect">
            <a:avLst/>
          </a:prstGeom>
          <a:noFill/>
          <a:ln w="9525">
            <a:noFill/>
            <a:miter lim="800000"/>
            <a:headEnd/>
            <a:tailEnd/>
          </a:ln>
        </p:spPr>
        <p:txBody>
          <a:bodyPr wrap="none">
            <a:spAutoFit/>
          </a:bodyPr>
          <a:lstStyle/>
          <a:p>
            <a:pPr eaLnBrk="0" hangingPunct="0">
              <a:lnSpc>
                <a:spcPct val="90000"/>
              </a:lnSpc>
            </a:pPr>
            <a:r>
              <a:rPr lang="en-US" b="1">
                <a:solidFill>
                  <a:schemeClr val="bg2"/>
                </a:solidFill>
              </a:rPr>
              <a:t>4</a:t>
            </a:r>
            <a:endParaRPr lang="en-US" sz="2400">
              <a:solidFill>
                <a:srgbClr val="00DFCA"/>
              </a:solidFill>
            </a:endParaRPr>
          </a:p>
        </p:txBody>
      </p:sp>
      <p:sp>
        <p:nvSpPr>
          <p:cNvPr id="155666" name="Text Box 19"/>
          <p:cNvSpPr txBox="1">
            <a:spLocks noChangeArrowheads="1"/>
          </p:cNvSpPr>
          <p:nvPr/>
        </p:nvSpPr>
        <p:spPr bwMode="auto">
          <a:xfrm>
            <a:off x="7406861" y="1036098"/>
            <a:ext cx="669901" cy="353368"/>
          </a:xfrm>
          <a:prstGeom prst="rect">
            <a:avLst/>
          </a:prstGeom>
          <a:noFill/>
          <a:ln w="9525">
            <a:noFill/>
            <a:miter lim="800000"/>
            <a:headEnd/>
            <a:tailEnd/>
          </a:ln>
        </p:spPr>
        <p:txBody>
          <a:bodyPr wrap="none">
            <a:spAutoFit/>
          </a:bodyPr>
          <a:lstStyle/>
          <a:p>
            <a:pPr eaLnBrk="0" hangingPunct="0">
              <a:lnSpc>
                <a:spcPct val="90000"/>
              </a:lnSpc>
            </a:pPr>
            <a:r>
              <a:rPr lang="en-US" sz="2400" b="1" dirty="0">
                <a:solidFill>
                  <a:schemeClr val="tx2"/>
                </a:solidFill>
              </a:rPr>
              <a:t>mirror</a:t>
            </a:r>
          </a:p>
        </p:txBody>
      </p:sp>
    </p:spTree>
    <p:extLst>
      <p:ext uri="{BB962C8B-B14F-4D97-AF65-F5344CB8AC3E}">
        <p14:creationId xmlns:p14="http://schemas.microsoft.com/office/powerpoint/2010/main" val="2934368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3"/>
          <p:cNvSpPr>
            <a:spLocks noGrp="1"/>
          </p:cNvSpPr>
          <p:nvPr>
            <p:ph type="sldNum" sz="quarter" idx="12"/>
          </p:nvPr>
        </p:nvSpPr>
        <p:spPr>
          <a:noFill/>
        </p:spPr>
        <p:txBody>
          <a:bodyPr/>
          <a:lstStyle/>
          <a:p>
            <a:fld id="{927AF202-8363-4A3F-874C-13259FD1A7E5}" type="slidenum">
              <a:rPr lang="en-US" smtClean="0"/>
              <a:pPr/>
              <a:t>37</a:t>
            </a:fld>
            <a:endParaRPr lang="en-US"/>
          </a:p>
        </p:txBody>
      </p:sp>
      <p:sp>
        <p:nvSpPr>
          <p:cNvPr id="156675" name="Text Box 3"/>
          <p:cNvSpPr txBox="1">
            <a:spLocks noChangeArrowheads="1"/>
          </p:cNvSpPr>
          <p:nvPr/>
        </p:nvSpPr>
        <p:spPr bwMode="auto">
          <a:xfrm>
            <a:off x="2286000" y="1295400"/>
            <a:ext cx="7620000" cy="4339650"/>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In the movies, you sometimes see an actor looking in a mirror and you can see his face in the mirror. During the filming of this scene, what does the actor see in the mirror?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his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your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director’s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movie camera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impossible to determine</a:t>
            </a:r>
          </a:p>
        </p:txBody>
      </p:sp>
      <p:sp>
        <p:nvSpPr>
          <p:cNvPr id="156676" name="Line 4"/>
          <p:cNvSpPr>
            <a:spLocks noChangeShapeType="1"/>
          </p:cNvSpPr>
          <p:nvPr/>
        </p:nvSpPr>
        <p:spPr bwMode="auto">
          <a:xfrm>
            <a:off x="4267200" y="990600"/>
            <a:ext cx="3733800" cy="0"/>
          </a:xfrm>
          <a:prstGeom prst="line">
            <a:avLst/>
          </a:prstGeom>
          <a:noFill/>
          <a:ln w="9525">
            <a:solidFill>
              <a:schemeClr val="tx1"/>
            </a:solidFill>
            <a:round/>
            <a:headEnd/>
            <a:tailEnd/>
          </a:ln>
        </p:spPr>
        <p:txBody>
          <a:bodyPr/>
          <a:lstStyle/>
          <a:p>
            <a:endParaRPr lang="en-US"/>
          </a:p>
        </p:txBody>
      </p:sp>
      <p:sp>
        <p:nvSpPr>
          <p:cNvPr id="156677" name="Rectangle 5"/>
          <p:cNvSpPr>
            <a:spLocks noChangeArrowheads="1"/>
          </p:cNvSpPr>
          <p:nvPr/>
        </p:nvSpPr>
        <p:spPr bwMode="auto">
          <a:xfrm>
            <a:off x="3124200" y="0"/>
            <a:ext cx="6477000" cy="1143000"/>
          </a:xfrm>
          <a:prstGeom prst="rect">
            <a:avLst/>
          </a:prstGeom>
          <a:noFill/>
          <a:ln w="9525">
            <a:noFill/>
            <a:miter lim="800000"/>
            <a:headEnd/>
            <a:tailEnd/>
          </a:ln>
        </p:spPr>
        <p:txBody>
          <a:bodyPr anchor="ctr"/>
          <a:lstStyle/>
          <a:p>
            <a:pPr algn="ctr"/>
            <a:r>
              <a:rPr lang="en-US" sz="3600" dirty="0"/>
              <a:t>Question 223.13.8</a:t>
            </a:r>
            <a:endParaRPr lang="en-US" sz="3600" dirty="0">
              <a:solidFill>
                <a:schemeClr val="tx2"/>
              </a:solidFill>
            </a:endParaRPr>
          </a:p>
        </p:txBody>
      </p:sp>
    </p:spTree>
    <p:extLst>
      <p:ext uri="{BB962C8B-B14F-4D97-AF65-F5344CB8AC3E}">
        <p14:creationId xmlns:p14="http://schemas.microsoft.com/office/powerpoint/2010/main" val="1619683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2"/>
          <p:cNvSpPr>
            <a:spLocks noGrp="1" noChangeArrowheads="1"/>
          </p:cNvSpPr>
          <p:nvPr>
            <p:ph type="title"/>
          </p:nvPr>
        </p:nvSpPr>
        <p:spPr/>
        <p:txBody>
          <a:bodyPr/>
          <a:lstStyle/>
          <a:p>
            <a:r>
              <a:rPr lang="en-US" dirty="0"/>
              <a:t>Question 223.13.9</a:t>
            </a:r>
            <a:endParaRPr lang="en-US" dirty="0">
              <a:solidFill>
                <a:schemeClr val="tx2"/>
              </a:solidFill>
            </a:endParaRPr>
          </a:p>
        </p:txBody>
      </p:sp>
      <p:sp>
        <p:nvSpPr>
          <p:cNvPr id="444419" name="Rectangle 3"/>
          <p:cNvSpPr>
            <a:spLocks noGrp="1" noChangeArrowheads="1"/>
          </p:cNvSpPr>
          <p:nvPr>
            <p:ph idx="1"/>
          </p:nvPr>
        </p:nvSpPr>
        <p:spPr>
          <a:xfrm>
            <a:off x="1981200" y="1266826"/>
            <a:ext cx="8229600" cy="2087563"/>
          </a:xfrm>
        </p:spPr>
        <p:txBody>
          <a:bodyPr/>
          <a:lstStyle/>
          <a:p>
            <a:pPr eaLnBrk="1" hangingPunct="1">
              <a:lnSpc>
                <a:spcPct val="139000"/>
              </a:lnSpc>
              <a:buFontTx/>
              <a:buNone/>
              <a:defRPr/>
            </a:pPr>
            <a:r>
              <a:rPr lang="en-US" b="1" dirty="0"/>
              <a:t>When watching the Moon over the ocean, you often see a long streak of light on the surface of the water.  This occurs because:</a:t>
            </a:r>
            <a:endParaRPr lang="en-US" b="1" dirty="0">
              <a:effectLst>
                <a:outerShdw blurRad="38100" dist="38100" dir="2700000" algn="tl">
                  <a:srgbClr val="C0C0C0"/>
                </a:outerShdw>
              </a:effectLst>
            </a:endParaRPr>
          </a:p>
          <a:p>
            <a:pPr eaLnBrk="1" hangingPunct="1">
              <a:defRPr/>
            </a:pPr>
            <a:endParaRPr lang="en-US" dirty="0"/>
          </a:p>
        </p:txBody>
      </p:sp>
      <p:sp>
        <p:nvSpPr>
          <p:cNvPr id="157698" name="Slide Number Placeholder 5"/>
          <p:cNvSpPr>
            <a:spLocks noGrp="1"/>
          </p:cNvSpPr>
          <p:nvPr>
            <p:ph type="sldNum" sz="quarter" idx="12"/>
          </p:nvPr>
        </p:nvSpPr>
        <p:spPr>
          <a:noFill/>
        </p:spPr>
        <p:txBody>
          <a:bodyPr/>
          <a:lstStyle/>
          <a:p>
            <a:fld id="{B018E07D-EBF8-4CC9-B550-C735294C19A8}" type="slidenum">
              <a:rPr lang="en-US" smtClean="0"/>
              <a:pPr/>
              <a:t>38</a:t>
            </a:fld>
            <a:endParaRPr lang="en-US"/>
          </a:p>
        </p:txBody>
      </p:sp>
      <p:sp>
        <p:nvSpPr>
          <p:cNvPr id="157701" name="Text Box 4"/>
          <p:cNvSpPr txBox="1">
            <a:spLocks noChangeArrowheads="1"/>
          </p:cNvSpPr>
          <p:nvPr/>
        </p:nvSpPr>
        <p:spPr bwMode="auto">
          <a:xfrm>
            <a:off x="8007350" y="6146800"/>
            <a:ext cx="330540" cy="369332"/>
          </a:xfrm>
          <a:prstGeom prst="rect">
            <a:avLst/>
          </a:prstGeom>
          <a:noFill/>
          <a:ln w="9525">
            <a:noFill/>
            <a:miter lim="800000"/>
            <a:headEnd/>
            <a:tailEnd/>
          </a:ln>
        </p:spPr>
        <p:txBody>
          <a:bodyPr wrap="none">
            <a:spAutoFit/>
          </a:bodyPr>
          <a:lstStyle/>
          <a:p>
            <a:r>
              <a:rPr lang="en-US"/>
              <a:t>G</a:t>
            </a:r>
          </a:p>
        </p:txBody>
      </p:sp>
      <p:grpSp>
        <p:nvGrpSpPr>
          <p:cNvPr id="2" name="Group 5"/>
          <p:cNvGrpSpPr>
            <a:grpSpLocks/>
          </p:cNvGrpSpPr>
          <p:nvPr/>
        </p:nvGrpSpPr>
        <p:grpSpPr bwMode="auto">
          <a:xfrm>
            <a:off x="7845425" y="3263901"/>
            <a:ext cx="2254250" cy="2797175"/>
            <a:chOff x="3945" y="2038"/>
            <a:chExt cx="1420" cy="1762"/>
          </a:xfrm>
        </p:grpSpPr>
        <p:sp>
          <p:nvSpPr>
            <p:cNvPr id="157704" name="Rectangle 6"/>
            <p:cNvSpPr>
              <a:spLocks noChangeArrowheads="1"/>
            </p:cNvSpPr>
            <p:nvPr/>
          </p:nvSpPr>
          <p:spPr bwMode="auto">
            <a:xfrm>
              <a:off x="3952" y="2038"/>
              <a:ext cx="1396" cy="1757"/>
            </a:xfrm>
            <a:prstGeom prst="rect">
              <a:avLst/>
            </a:prstGeom>
            <a:solidFill>
              <a:srgbClr val="000099"/>
            </a:solidFill>
            <a:ln w="9525">
              <a:noFill/>
              <a:miter lim="800000"/>
              <a:headEnd type="none" w="sm" len="sm"/>
              <a:tailEnd type="none" w="sm" len="sm"/>
            </a:ln>
          </p:spPr>
          <p:txBody>
            <a:bodyPr wrap="none" anchor="ctr"/>
            <a:lstStyle/>
            <a:p>
              <a:endParaRPr lang="en-US"/>
            </a:p>
          </p:txBody>
        </p:sp>
        <p:grpSp>
          <p:nvGrpSpPr>
            <p:cNvPr id="3" name="Group 7"/>
            <p:cNvGrpSpPr>
              <a:grpSpLocks/>
            </p:cNvGrpSpPr>
            <p:nvPr/>
          </p:nvGrpSpPr>
          <p:grpSpPr bwMode="auto">
            <a:xfrm>
              <a:off x="3945" y="2049"/>
              <a:ext cx="1420" cy="1751"/>
              <a:chOff x="2360" y="627"/>
              <a:chExt cx="988" cy="1218"/>
            </a:xfrm>
          </p:grpSpPr>
          <p:sp>
            <p:nvSpPr>
              <p:cNvPr id="157706" name="Rectangle 8"/>
              <p:cNvSpPr>
                <a:spLocks noChangeArrowheads="1"/>
              </p:cNvSpPr>
              <p:nvPr/>
            </p:nvSpPr>
            <p:spPr bwMode="auto">
              <a:xfrm>
                <a:off x="2364" y="789"/>
                <a:ext cx="975" cy="1056"/>
              </a:xfrm>
              <a:prstGeom prst="rect">
                <a:avLst/>
              </a:prstGeom>
              <a:solidFill>
                <a:srgbClr val="99A3D6"/>
              </a:solidFill>
              <a:ln w="9525">
                <a:noFill/>
                <a:miter lim="800000"/>
                <a:headEnd/>
                <a:tailEnd/>
              </a:ln>
            </p:spPr>
            <p:txBody>
              <a:bodyPr/>
              <a:lstStyle/>
              <a:p>
                <a:endParaRPr lang="en-US"/>
              </a:p>
            </p:txBody>
          </p:sp>
          <p:sp>
            <p:nvSpPr>
              <p:cNvPr id="157707" name="Freeform 9"/>
              <p:cNvSpPr>
                <a:spLocks/>
              </p:cNvSpPr>
              <p:nvPr/>
            </p:nvSpPr>
            <p:spPr bwMode="auto">
              <a:xfrm>
                <a:off x="2789" y="691"/>
                <a:ext cx="219" cy="100"/>
              </a:xfrm>
              <a:custGeom>
                <a:avLst/>
                <a:gdLst>
                  <a:gd name="T0" fmla="*/ 0 w 219"/>
                  <a:gd name="T1" fmla="*/ 96 h 100"/>
                  <a:gd name="T2" fmla="*/ 2 w 219"/>
                  <a:gd name="T3" fmla="*/ 67 h 100"/>
                  <a:gd name="T4" fmla="*/ 24 w 219"/>
                  <a:gd name="T5" fmla="*/ 34 h 100"/>
                  <a:gd name="T6" fmla="*/ 62 w 219"/>
                  <a:gd name="T7" fmla="*/ 9 h 100"/>
                  <a:gd name="T8" fmla="*/ 128 w 219"/>
                  <a:gd name="T9" fmla="*/ 0 h 100"/>
                  <a:gd name="T10" fmla="*/ 177 w 219"/>
                  <a:gd name="T11" fmla="*/ 14 h 100"/>
                  <a:gd name="T12" fmla="*/ 208 w 219"/>
                  <a:gd name="T13" fmla="*/ 42 h 100"/>
                  <a:gd name="T14" fmla="*/ 219 w 219"/>
                  <a:gd name="T15" fmla="*/ 89 h 100"/>
                  <a:gd name="T16" fmla="*/ 153 w 219"/>
                  <a:gd name="T17" fmla="*/ 96 h 100"/>
                  <a:gd name="T18" fmla="*/ 29 w 219"/>
                  <a:gd name="T19" fmla="*/ 100 h 100"/>
                  <a:gd name="T20" fmla="*/ 0 w 219"/>
                  <a:gd name="T21" fmla="*/ 96 h 100"/>
                  <a:gd name="T22" fmla="*/ 0 w 219"/>
                  <a:gd name="T23" fmla="*/ 96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9"/>
                  <a:gd name="T37" fmla="*/ 0 h 100"/>
                  <a:gd name="T38" fmla="*/ 219 w 219"/>
                  <a:gd name="T39" fmla="*/ 100 h 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9" h="100">
                    <a:moveTo>
                      <a:pt x="0" y="96"/>
                    </a:moveTo>
                    <a:lnTo>
                      <a:pt x="2" y="67"/>
                    </a:lnTo>
                    <a:lnTo>
                      <a:pt x="24" y="34"/>
                    </a:lnTo>
                    <a:lnTo>
                      <a:pt x="62" y="9"/>
                    </a:lnTo>
                    <a:lnTo>
                      <a:pt x="128" y="0"/>
                    </a:lnTo>
                    <a:lnTo>
                      <a:pt x="177" y="14"/>
                    </a:lnTo>
                    <a:lnTo>
                      <a:pt x="208" y="42"/>
                    </a:lnTo>
                    <a:lnTo>
                      <a:pt x="219" y="89"/>
                    </a:lnTo>
                    <a:lnTo>
                      <a:pt x="153" y="96"/>
                    </a:lnTo>
                    <a:lnTo>
                      <a:pt x="29" y="100"/>
                    </a:lnTo>
                    <a:lnTo>
                      <a:pt x="0" y="96"/>
                    </a:lnTo>
                    <a:close/>
                  </a:path>
                </a:pathLst>
              </a:custGeom>
              <a:solidFill>
                <a:srgbClr val="FFFF85"/>
              </a:solidFill>
              <a:ln w="9525">
                <a:noFill/>
                <a:round/>
                <a:headEnd/>
                <a:tailEnd/>
              </a:ln>
            </p:spPr>
            <p:txBody>
              <a:bodyPr/>
              <a:lstStyle/>
              <a:p>
                <a:endParaRPr lang="en-US"/>
              </a:p>
            </p:txBody>
          </p:sp>
          <p:sp>
            <p:nvSpPr>
              <p:cNvPr id="157708" name="Freeform 10"/>
              <p:cNvSpPr>
                <a:spLocks/>
              </p:cNvSpPr>
              <p:nvPr/>
            </p:nvSpPr>
            <p:spPr bwMode="auto">
              <a:xfrm>
                <a:off x="2360" y="779"/>
                <a:ext cx="988" cy="25"/>
              </a:xfrm>
              <a:custGeom>
                <a:avLst/>
                <a:gdLst>
                  <a:gd name="T0" fmla="*/ 560 w 988"/>
                  <a:gd name="T1" fmla="*/ 7 h 25"/>
                  <a:gd name="T2" fmla="*/ 636 w 988"/>
                  <a:gd name="T3" fmla="*/ 5 h 25"/>
                  <a:gd name="T4" fmla="*/ 709 w 988"/>
                  <a:gd name="T5" fmla="*/ 5 h 25"/>
                  <a:gd name="T6" fmla="*/ 784 w 988"/>
                  <a:gd name="T7" fmla="*/ 5 h 25"/>
                  <a:gd name="T8" fmla="*/ 844 w 988"/>
                  <a:gd name="T9" fmla="*/ 5 h 25"/>
                  <a:gd name="T10" fmla="*/ 882 w 988"/>
                  <a:gd name="T11" fmla="*/ 5 h 25"/>
                  <a:gd name="T12" fmla="*/ 919 w 988"/>
                  <a:gd name="T13" fmla="*/ 5 h 25"/>
                  <a:gd name="T14" fmla="*/ 955 w 988"/>
                  <a:gd name="T15" fmla="*/ 5 h 25"/>
                  <a:gd name="T16" fmla="*/ 977 w 988"/>
                  <a:gd name="T17" fmla="*/ 5 h 25"/>
                  <a:gd name="T18" fmla="*/ 988 w 988"/>
                  <a:gd name="T19" fmla="*/ 7 h 25"/>
                  <a:gd name="T20" fmla="*/ 984 w 988"/>
                  <a:gd name="T21" fmla="*/ 14 h 25"/>
                  <a:gd name="T22" fmla="*/ 959 w 988"/>
                  <a:gd name="T23" fmla="*/ 18 h 25"/>
                  <a:gd name="T24" fmla="*/ 924 w 988"/>
                  <a:gd name="T25" fmla="*/ 18 h 25"/>
                  <a:gd name="T26" fmla="*/ 884 w 988"/>
                  <a:gd name="T27" fmla="*/ 18 h 25"/>
                  <a:gd name="T28" fmla="*/ 857 w 988"/>
                  <a:gd name="T29" fmla="*/ 18 h 25"/>
                  <a:gd name="T30" fmla="*/ 844 w 988"/>
                  <a:gd name="T31" fmla="*/ 18 h 25"/>
                  <a:gd name="T32" fmla="*/ 829 w 988"/>
                  <a:gd name="T33" fmla="*/ 18 h 25"/>
                  <a:gd name="T34" fmla="*/ 815 w 988"/>
                  <a:gd name="T35" fmla="*/ 18 h 25"/>
                  <a:gd name="T36" fmla="*/ 789 w 988"/>
                  <a:gd name="T37" fmla="*/ 18 h 25"/>
                  <a:gd name="T38" fmla="*/ 749 w 988"/>
                  <a:gd name="T39" fmla="*/ 18 h 25"/>
                  <a:gd name="T40" fmla="*/ 711 w 988"/>
                  <a:gd name="T41" fmla="*/ 18 h 25"/>
                  <a:gd name="T42" fmla="*/ 673 w 988"/>
                  <a:gd name="T43" fmla="*/ 18 h 25"/>
                  <a:gd name="T44" fmla="*/ 622 w 988"/>
                  <a:gd name="T45" fmla="*/ 18 h 25"/>
                  <a:gd name="T46" fmla="*/ 556 w 988"/>
                  <a:gd name="T47" fmla="*/ 18 h 25"/>
                  <a:gd name="T48" fmla="*/ 492 w 988"/>
                  <a:gd name="T49" fmla="*/ 20 h 25"/>
                  <a:gd name="T50" fmla="*/ 427 w 988"/>
                  <a:gd name="T51" fmla="*/ 22 h 25"/>
                  <a:gd name="T52" fmla="*/ 387 w 988"/>
                  <a:gd name="T53" fmla="*/ 25 h 25"/>
                  <a:gd name="T54" fmla="*/ 379 w 988"/>
                  <a:gd name="T55" fmla="*/ 25 h 25"/>
                  <a:gd name="T56" fmla="*/ 354 w 988"/>
                  <a:gd name="T57" fmla="*/ 22 h 25"/>
                  <a:gd name="T58" fmla="*/ 319 w 988"/>
                  <a:gd name="T59" fmla="*/ 22 h 25"/>
                  <a:gd name="T60" fmla="*/ 283 w 988"/>
                  <a:gd name="T61" fmla="*/ 25 h 25"/>
                  <a:gd name="T62" fmla="*/ 248 w 988"/>
                  <a:gd name="T63" fmla="*/ 25 h 25"/>
                  <a:gd name="T64" fmla="*/ 215 w 988"/>
                  <a:gd name="T65" fmla="*/ 22 h 25"/>
                  <a:gd name="T66" fmla="*/ 184 w 988"/>
                  <a:gd name="T67" fmla="*/ 25 h 25"/>
                  <a:gd name="T68" fmla="*/ 155 w 988"/>
                  <a:gd name="T69" fmla="*/ 25 h 25"/>
                  <a:gd name="T70" fmla="*/ 121 w 988"/>
                  <a:gd name="T71" fmla="*/ 25 h 25"/>
                  <a:gd name="T72" fmla="*/ 90 w 988"/>
                  <a:gd name="T73" fmla="*/ 22 h 25"/>
                  <a:gd name="T74" fmla="*/ 62 w 988"/>
                  <a:gd name="T75" fmla="*/ 22 h 25"/>
                  <a:gd name="T76" fmla="*/ 37 w 988"/>
                  <a:gd name="T77" fmla="*/ 20 h 25"/>
                  <a:gd name="T78" fmla="*/ 11 w 988"/>
                  <a:gd name="T79" fmla="*/ 18 h 25"/>
                  <a:gd name="T80" fmla="*/ 2 w 988"/>
                  <a:gd name="T81" fmla="*/ 9 h 25"/>
                  <a:gd name="T82" fmla="*/ 0 w 988"/>
                  <a:gd name="T83" fmla="*/ 2 h 25"/>
                  <a:gd name="T84" fmla="*/ 2 w 988"/>
                  <a:gd name="T85" fmla="*/ 0 h 25"/>
                  <a:gd name="T86" fmla="*/ 31 w 988"/>
                  <a:gd name="T87" fmla="*/ 2 h 25"/>
                  <a:gd name="T88" fmla="*/ 82 w 988"/>
                  <a:gd name="T89" fmla="*/ 5 h 25"/>
                  <a:gd name="T90" fmla="*/ 130 w 988"/>
                  <a:gd name="T91" fmla="*/ 7 h 25"/>
                  <a:gd name="T92" fmla="*/ 172 w 988"/>
                  <a:gd name="T93" fmla="*/ 9 h 25"/>
                  <a:gd name="T94" fmla="*/ 217 w 988"/>
                  <a:gd name="T95" fmla="*/ 9 h 25"/>
                  <a:gd name="T96" fmla="*/ 270 w 988"/>
                  <a:gd name="T97" fmla="*/ 9 h 25"/>
                  <a:gd name="T98" fmla="*/ 321 w 988"/>
                  <a:gd name="T99" fmla="*/ 9 h 25"/>
                  <a:gd name="T100" fmla="*/ 376 w 988"/>
                  <a:gd name="T101" fmla="*/ 11 h 25"/>
                  <a:gd name="T102" fmla="*/ 418 w 988"/>
                  <a:gd name="T103" fmla="*/ 11 h 25"/>
                  <a:gd name="T104" fmla="*/ 447 w 988"/>
                  <a:gd name="T105" fmla="*/ 9 h 25"/>
                  <a:gd name="T106" fmla="*/ 478 w 988"/>
                  <a:gd name="T107" fmla="*/ 9 h 25"/>
                  <a:gd name="T108" fmla="*/ 507 w 988"/>
                  <a:gd name="T109" fmla="*/ 9 h 25"/>
                  <a:gd name="T110" fmla="*/ 520 w 988"/>
                  <a:gd name="T111" fmla="*/ 9 h 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88"/>
                  <a:gd name="T169" fmla="*/ 0 h 25"/>
                  <a:gd name="T170" fmla="*/ 988 w 988"/>
                  <a:gd name="T171" fmla="*/ 25 h 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88" h="25">
                    <a:moveTo>
                      <a:pt x="520" y="9"/>
                    </a:moveTo>
                    <a:lnTo>
                      <a:pt x="560" y="7"/>
                    </a:lnTo>
                    <a:lnTo>
                      <a:pt x="598" y="7"/>
                    </a:lnTo>
                    <a:lnTo>
                      <a:pt x="636" y="5"/>
                    </a:lnTo>
                    <a:lnTo>
                      <a:pt x="673" y="5"/>
                    </a:lnTo>
                    <a:lnTo>
                      <a:pt x="709" y="5"/>
                    </a:lnTo>
                    <a:lnTo>
                      <a:pt x="747" y="5"/>
                    </a:lnTo>
                    <a:lnTo>
                      <a:pt x="784" y="5"/>
                    </a:lnTo>
                    <a:lnTo>
                      <a:pt x="826" y="7"/>
                    </a:lnTo>
                    <a:lnTo>
                      <a:pt x="844" y="5"/>
                    </a:lnTo>
                    <a:lnTo>
                      <a:pt x="862" y="5"/>
                    </a:lnTo>
                    <a:lnTo>
                      <a:pt x="882" y="5"/>
                    </a:lnTo>
                    <a:lnTo>
                      <a:pt x="899" y="5"/>
                    </a:lnTo>
                    <a:lnTo>
                      <a:pt x="919" y="5"/>
                    </a:lnTo>
                    <a:lnTo>
                      <a:pt x="937" y="5"/>
                    </a:lnTo>
                    <a:lnTo>
                      <a:pt x="955" y="5"/>
                    </a:lnTo>
                    <a:lnTo>
                      <a:pt x="975" y="5"/>
                    </a:lnTo>
                    <a:lnTo>
                      <a:pt x="977" y="5"/>
                    </a:lnTo>
                    <a:lnTo>
                      <a:pt x="986" y="5"/>
                    </a:lnTo>
                    <a:lnTo>
                      <a:pt x="988" y="7"/>
                    </a:lnTo>
                    <a:lnTo>
                      <a:pt x="988" y="11"/>
                    </a:lnTo>
                    <a:lnTo>
                      <a:pt x="984" y="14"/>
                    </a:lnTo>
                    <a:lnTo>
                      <a:pt x="975" y="18"/>
                    </a:lnTo>
                    <a:lnTo>
                      <a:pt x="959" y="18"/>
                    </a:lnTo>
                    <a:lnTo>
                      <a:pt x="944" y="18"/>
                    </a:lnTo>
                    <a:lnTo>
                      <a:pt x="924" y="18"/>
                    </a:lnTo>
                    <a:lnTo>
                      <a:pt x="904" y="18"/>
                    </a:lnTo>
                    <a:lnTo>
                      <a:pt x="884" y="18"/>
                    </a:lnTo>
                    <a:lnTo>
                      <a:pt x="866" y="18"/>
                    </a:lnTo>
                    <a:lnTo>
                      <a:pt x="857" y="18"/>
                    </a:lnTo>
                    <a:lnTo>
                      <a:pt x="851" y="18"/>
                    </a:lnTo>
                    <a:lnTo>
                      <a:pt x="844" y="18"/>
                    </a:lnTo>
                    <a:lnTo>
                      <a:pt x="837" y="18"/>
                    </a:lnTo>
                    <a:lnTo>
                      <a:pt x="829" y="18"/>
                    </a:lnTo>
                    <a:lnTo>
                      <a:pt x="822" y="18"/>
                    </a:lnTo>
                    <a:lnTo>
                      <a:pt x="815" y="18"/>
                    </a:lnTo>
                    <a:lnTo>
                      <a:pt x="809" y="20"/>
                    </a:lnTo>
                    <a:lnTo>
                      <a:pt x="789" y="18"/>
                    </a:lnTo>
                    <a:lnTo>
                      <a:pt x="769" y="18"/>
                    </a:lnTo>
                    <a:lnTo>
                      <a:pt x="749" y="18"/>
                    </a:lnTo>
                    <a:lnTo>
                      <a:pt x="731" y="18"/>
                    </a:lnTo>
                    <a:lnTo>
                      <a:pt x="711" y="18"/>
                    </a:lnTo>
                    <a:lnTo>
                      <a:pt x="693" y="18"/>
                    </a:lnTo>
                    <a:lnTo>
                      <a:pt x="673" y="18"/>
                    </a:lnTo>
                    <a:lnTo>
                      <a:pt x="656" y="18"/>
                    </a:lnTo>
                    <a:lnTo>
                      <a:pt x="622" y="18"/>
                    </a:lnTo>
                    <a:lnTo>
                      <a:pt x="589" y="18"/>
                    </a:lnTo>
                    <a:lnTo>
                      <a:pt x="556" y="18"/>
                    </a:lnTo>
                    <a:lnTo>
                      <a:pt x="523" y="20"/>
                    </a:lnTo>
                    <a:lnTo>
                      <a:pt x="492" y="20"/>
                    </a:lnTo>
                    <a:lnTo>
                      <a:pt x="458" y="22"/>
                    </a:lnTo>
                    <a:lnTo>
                      <a:pt x="427" y="22"/>
                    </a:lnTo>
                    <a:lnTo>
                      <a:pt x="394" y="25"/>
                    </a:lnTo>
                    <a:lnTo>
                      <a:pt x="387" y="25"/>
                    </a:lnTo>
                    <a:lnTo>
                      <a:pt x="383" y="25"/>
                    </a:lnTo>
                    <a:lnTo>
                      <a:pt x="379" y="25"/>
                    </a:lnTo>
                    <a:lnTo>
                      <a:pt x="372" y="25"/>
                    </a:lnTo>
                    <a:lnTo>
                      <a:pt x="354" y="22"/>
                    </a:lnTo>
                    <a:lnTo>
                      <a:pt x="336" y="22"/>
                    </a:lnTo>
                    <a:lnTo>
                      <a:pt x="319" y="22"/>
                    </a:lnTo>
                    <a:lnTo>
                      <a:pt x="301" y="25"/>
                    </a:lnTo>
                    <a:lnTo>
                      <a:pt x="283" y="25"/>
                    </a:lnTo>
                    <a:lnTo>
                      <a:pt x="266" y="25"/>
                    </a:lnTo>
                    <a:lnTo>
                      <a:pt x="248" y="25"/>
                    </a:lnTo>
                    <a:lnTo>
                      <a:pt x="230" y="25"/>
                    </a:lnTo>
                    <a:lnTo>
                      <a:pt x="215" y="22"/>
                    </a:lnTo>
                    <a:lnTo>
                      <a:pt x="199" y="22"/>
                    </a:lnTo>
                    <a:lnTo>
                      <a:pt x="184" y="25"/>
                    </a:lnTo>
                    <a:lnTo>
                      <a:pt x="170" y="25"/>
                    </a:lnTo>
                    <a:lnTo>
                      <a:pt x="155" y="25"/>
                    </a:lnTo>
                    <a:lnTo>
                      <a:pt x="139" y="25"/>
                    </a:lnTo>
                    <a:lnTo>
                      <a:pt x="121" y="25"/>
                    </a:lnTo>
                    <a:lnTo>
                      <a:pt x="104" y="25"/>
                    </a:lnTo>
                    <a:lnTo>
                      <a:pt x="90" y="22"/>
                    </a:lnTo>
                    <a:lnTo>
                      <a:pt x="77" y="22"/>
                    </a:lnTo>
                    <a:lnTo>
                      <a:pt x="62" y="22"/>
                    </a:lnTo>
                    <a:lnTo>
                      <a:pt x="51" y="22"/>
                    </a:lnTo>
                    <a:lnTo>
                      <a:pt x="37" y="20"/>
                    </a:lnTo>
                    <a:lnTo>
                      <a:pt x="24" y="20"/>
                    </a:lnTo>
                    <a:lnTo>
                      <a:pt x="11" y="18"/>
                    </a:lnTo>
                    <a:lnTo>
                      <a:pt x="0" y="14"/>
                    </a:lnTo>
                    <a:lnTo>
                      <a:pt x="2" y="9"/>
                    </a:lnTo>
                    <a:lnTo>
                      <a:pt x="2" y="5"/>
                    </a:lnTo>
                    <a:lnTo>
                      <a:pt x="0" y="2"/>
                    </a:lnTo>
                    <a:lnTo>
                      <a:pt x="0" y="0"/>
                    </a:lnTo>
                    <a:lnTo>
                      <a:pt x="2" y="0"/>
                    </a:lnTo>
                    <a:lnTo>
                      <a:pt x="6" y="0"/>
                    </a:lnTo>
                    <a:lnTo>
                      <a:pt x="31" y="2"/>
                    </a:lnTo>
                    <a:lnTo>
                      <a:pt x="57" y="5"/>
                    </a:lnTo>
                    <a:lnTo>
                      <a:pt x="82" y="5"/>
                    </a:lnTo>
                    <a:lnTo>
                      <a:pt x="106" y="7"/>
                    </a:lnTo>
                    <a:lnTo>
                      <a:pt x="130" y="7"/>
                    </a:lnTo>
                    <a:lnTo>
                      <a:pt x="152" y="9"/>
                    </a:lnTo>
                    <a:lnTo>
                      <a:pt x="172" y="9"/>
                    </a:lnTo>
                    <a:lnTo>
                      <a:pt x="192" y="9"/>
                    </a:lnTo>
                    <a:lnTo>
                      <a:pt x="217" y="9"/>
                    </a:lnTo>
                    <a:lnTo>
                      <a:pt x="246" y="9"/>
                    </a:lnTo>
                    <a:lnTo>
                      <a:pt x="270" y="9"/>
                    </a:lnTo>
                    <a:lnTo>
                      <a:pt x="297" y="9"/>
                    </a:lnTo>
                    <a:lnTo>
                      <a:pt x="321" y="9"/>
                    </a:lnTo>
                    <a:lnTo>
                      <a:pt x="348" y="9"/>
                    </a:lnTo>
                    <a:lnTo>
                      <a:pt x="376" y="11"/>
                    </a:lnTo>
                    <a:lnTo>
                      <a:pt x="405" y="11"/>
                    </a:lnTo>
                    <a:lnTo>
                      <a:pt x="418" y="11"/>
                    </a:lnTo>
                    <a:lnTo>
                      <a:pt x="432" y="11"/>
                    </a:lnTo>
                    <a:lnTo>
                      <a:pt x="447" y="9"/>
                    </a:lnTo>
                    <a:lnTo>
                      <a:pt x="463" y="9"/>
                    </a:lnTo>
                    <a:lnTo>
                      <a:pt x="478" y="9"/>
                    </a:lnTo>
                    <a:lnTo>
                      <a:pt x="494" y="9"/>
                    </a:lnTo>
                    <a:lnTo>
                      <a:pt x="507" y="9"/>
                    </a:lnTo>
                    <a:lnTo>
                      <a:pt x="520" y="9"/>
                    </a:lnTo>
                    <a:close/>
                  </a:path>
                </a:pathLst>
              </a:custGeom>
              <a:solidFill>
                <a:srgbClr val="000000"/>
              </a:solidFill>
              <a:ln w="19050">
                <a:solidFill>
                  <a:srgbClr val="000000"/>
                </a:solidFill>
                <a:round/>
                <a:headEnd/>
                <a:tailEnd/>
              </a:ln>
            </p:spPr>
            <p:txBody>
              <a:bodyPr/>
              <a:lstStyle/>
              <a:p>
                <a:endParaRPr lang="en-US"/>
              </a:p>
            </p:txBody>
          </p:sp>
          <p:sp>
            <p:nvSpPr>
              <p:cNvPr id="157709" name="Freeform 11"/>
              <p:cNvSpPr>
                <a:spLocks/>
              </p:cNvSpPr>
              <p:nvPr/>
            </p:nvSpPr>
            <p:spPr bwMode="auto">
              <a:xfrm>
                <a:off x="2784" y="685"/>
                <a:ext cx="231" cy="106"/>
              </a:xfrm>
              <a:custGeom>
                <a:avLst/>
                <a:gdLst>
                  <a:gd name="T0" fmla="*/ 105 w 231"/>
                  <a:gd name="T1" fmla="*/ 2 h 106"/>
                  <a:gd name="T2" fmla="*/ 127 w 231"/>
                  <a:gd name="T3" fmla="*/ 0 h 106"/>
                  <a:gd name="T4" fmla="*/ 151 w 231"/>
                  <a:gd name="T5" fmla="*/ 4 h 106"/>
                  <a:gd name="T6" fmla="*/ 173 w 231"/>
                  <a:gd name="T7" fmla="*/ 11 h 106"/>
                  <a:gd name="T8" fmla="*/ 193 w 231"/>
                  <a:gd name="T9" fmla="*/ 22 h 106"/>
                  <a:gd name="T10" fmla="*/ 211 w 231"/>
                  <a:gd name="T11" fmla="*/ 37 h 106"/>
                  <a:gd name="T12" fmla="*/ 224 w 231"/>
                  <a:gd name="T13" fmla="*/ 57 h 106"/>
                  <a:gd name="T14" fmla="*/ 229 w 231"/>
                  <a:gd name="T15" fmla="*/ 79 h 106"/>
                  <a:gd name="T16" fmla="*/ 231 w 231"/>
                  <a:gd name="T17" fmla="*/ 104 h 106"/>
                  <a:gd name="T18" fmla="*/ 226 w 231"/>
                  <a:gd name="T19" fmla="*/ 104 h 106"/>
                  <a:gd name="T20" fmla="*/ 222 w 231"/>
                  <a:gd name="T21" fmla="*/ 104 h 106"/>
                  <a:gd name="T22" fmla="*/ 218 w 231"/>
                  <a:gd name="T23" fmla="*/ 104 h 106"/>
                  <a:gd name="T24" fmla="*/ 215 w 231"/>
                  <a:gd name="T25" fmla="*/ 104 h 106"/>
                  <a:gd name="T26" fmla="*/ 213 w 231"/>
                  <a:gd name="T27" fmla="*/ 82 h 106"/>
                  <a:gd name="T28" fmla="*/ 206 w 231"/>
                  <a:gd name="T29" fmla="*/ 59 h 106"/>
                  <a:gd name="T30" fmla="*/ 195 w 231"/>
                  <a:gd name="T31" fmla="*/ 44 h 106"/>
                  <a:gd name="T32" fmla="*/ 180 w 231"/>
                  <a:gd name="T33" fmla="*/ 31 h 106"/>
                  <a:gd name="T34" fmla="*/ 162 w 231"/>
                  <a:gd name="T35" fmla="*/ 20 h 106"/>
                  <a:gd name="T36" fmla="*/ 142 w 231"/>
                  <a:gd name="T37" fmla="*/ 15 h 106"/>
                  <a:gd name="T38" fmla="*/ 122 w 231"/>
                  <a:gd name="T39" fmla="*/ 15 h 106"/>
                  <a:gd name="T40" fmla="*/ 102 w 231"/>
                  <a:gd name="T41" fmla="*/ 20 h 106"/>
                  <a:gd name="T42" fmla="*/ 82 w 231"/>
                  <a:gd name="T43" fmla="*/ 20 h 106"/>
                  <a:gd name="T44" fmla="*/ 65 w 231"/>
                  <a:gd name="T45" fmla="*/ 26 h 106"/>
                  <a:gd name="T46" fmla="*/ 49 w 231"/>
                  <a:gd name="T47" fmla="*/ 33 h 106"/>
                  <a:gd name="T48" fmla="*/ 36 w 231"/>
                  <a:gd name="T49" fmla="*/ 44 h 106"/>
                  <a:gd name="T50" fmla="*/ 25 w 231"/>
                  <a:gd name="T51" fmla="*/ 55 h 106"/>
                  <a:gd name="T52" fmla="*/ 16 w 231"/>
                  <a:gd name="T53" fmla="*/ 71 h 106"/>
                  <a:gd name="T54" fmla="*/ 11 w 231"/>
                  <a:gd name="T55" fmla="*/ 86 h 106"/>
                  <a:gd name="T56" fmla="*/ 11 w 231"/>
                  <a:gd name="T57" fmla="*/ 106 h 106"/>
                  <a:gd name="T58" fmla="*/ 5 w 231"/>
                  <a:gd name="T59" fmla="*/ 104 h 106"/>
                  <a:gd name="T60" fmla="*/ 0 w 231"/>
                  <a:gd name="T61" fmla="*/ 104 h 106"/>
                  <a:gd name="T62" fmla="*/ 0 w 231"/>
                  <a:gd name="T63" fmla="*/ 82 h 106"/>
                  <a:gd name="T64" fmla="*/ 7 w 231"/>
                  <a:gd name="T65" fmla="*/ 62 h 106"/>
                  <a:gd name="T66" fmla="*/ 16 w 231"/>
                  <a:gd name="T67" fmla="*/ 46 h 106"/>
                  <a:gd name="T68" fmla="*/ 31 w 231"/>
                  <a:gd name="T69" fmla="*/ 31 h 106"/>
                  <a:gd name="T70" fmla="*/ 47 w 231"/>
                  <a:gd name="T71" fmla="*/ 20 h 106"/>
                  <a:gd name="T72" fmla="*/ 65 w 231"/>
                  <a:gd name="T73" fmla="*/ 11 h 106"/>
                  <a:gd name="T74" fmla="*/ 85 w 231"/>
                  <a:gd name="T75" fmla="*/ 6 h 106"/>
                  <a:gd name="T76" fmla="*/ 105 w 231"/>
                  <a:gd name="T77" fmla="*/ 2 h 106"/>
                  <a:gd name="T78" fmla="*/ 105 w 231"/>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1"/>
                  <a:gd name="T121" fmla="*/ 0 h 106"/>
                  <a:gd name="T122" fmla="*/ 231 w 231"/>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1" h="106">
                    <a:moveTo>
                      <a:pt x="105" y="2"/>
                    </a:moveTo>
                    <a:lnTo>
                      <a:pt x="127" y="0"/>
                    </a:lnTo>
                    <a:lnTo>
                      <a:pt x="151" y="4"/>
                    </a:lnTo>
                    <a:lnTo>
                      <a:pt x="173" y="11"/>
                    </a:lnTo>
                    <a:lnTo>
                      <a:pt x="193" y="22"/>
                    </a:lnTo>
                    <a:lnTo>
                      <a:pt x="211" y="37"/>
                    </a:lnTo>
                    <a:lnTo>
                      <a:pt x="224" y="57"/>
                    </a:lnTo>
                    <a:lnTo>
                      <a:pt x="229" y="79"/>
                    </a:lnTo>
                    <a:lnTo>
                      <a:pt x="231" y="104"/>
                    </a:lnTo>
                    <a:lnTo>
                      <a:pt x="226" y="104"/>
                    </a:lnTo>
                    <a:lnTo>
                      <a:pt x="222" y="104"/>
                    </a:lnTo>
                    <a:lnTo>
                      <a:pt x="218" y="104"/>
                    </a:lnTo>
                    <a:lnTo>
                      <a:pt x="215" y="104"/>
                    </a:lnTo>
                    <a:lnTo>
                      <a:pt x="213" y="82"/>
                    </a:lnTo>
                    <a:lnTo>
                      <a:pt x="206" y="59"/>
                    </a:lnTo>
                    <a:lnTo>
                      <a:pt x="195" y="44"/>
                    </a:lnTo>
                    <a:lnTo>
                      <a:pt x="180" y="31"/>
                    </a:lnTo>
                    <a:lnTo>
                      <a:pt x="162" y="20"/>
                    </a:lnTo>
                    <a:lnTo>
                      <a:pt x="142" y="15"/>
                    </a:lnTo>
                    <a:lnTo>
                      <a:pt x="122" y="15"/>
                    </a:lnTo>
                    <a:lnTo>
                      <a:pt x="102" y="20"/>
                    </a:lnTo>
                    <a:lnTo>
                      <a:pt x="82" y="20"/>
                    </a:lnTo>
                    <a:lnTo>
                      <a:pt x="65" y="26"/>
                    </a:lnTo>
                    <a:lnTo>
                      <a:pt x="49" y="33"/>
                    </a:lnTo>
                    <a:lnTo>
                      <a:pt x="36" y="44"/>
                    </a:lnTo>
                    <a:lnTo>
                      <a:pt x="25" y="55"/>
                    </a:lnTo>
                    <a:lnTo>
                      <a:pt x="16" y="71"/>
                    </a:lnTo>
                    <a:lnTo>
                      <a:pt x="11" y="86"/>
                    </a:lnTo>
                    <a:lnTo>
                      <a:pt x="11" y="106"/>
                    </a:lnTo>
                    <a:lnTo>
                      <a:pt x="5" y="104"/>
                    </a:lnTo>
                    <a:lnTo>
                      <a:pt x="0" y="104"/>
                    </a:lnTo>
                    <a:lnTo>
                      <a:pt x="0" y="82"/>
                    </a:lnTo>
                    <a:lnTo>
                      <a:pt x="7" y="62"/>
                    </a:lnTo>
                    <a:lnTo>
                      <a:pt x="16" y="46"/>
                    </a:lnTo>
                    <a:lnTo>
                      <a:pt x="31" y="31"/>
                    </a:lnTo>
                    <a:lnTo>
                      <a:pt x="47" y="20"/>
                    </a:lnTo>
                    <a:lnTo>
                      <a:pt x="65" y="11"/>
                    </a:lnTo>
                    <a:lnTo>
                      <a:pt x="85" y="6"/>
                    </a:lnTo>
                    <a:lnTo>
                      <a:pt x="105" y="2"/>
                    </a:lnTo>
                    <a:close/>
                  </a:path>
                </a:pathLst>
              </a:custGeom>
              <a:solidFill>
                <a:srgbClr val="000000"/>
              </a:solidFill>
              <a:ln w="9525">
                <a:noFill/>
                <a:round/>
                <a:headEnd/>
                <a:tailEnd/>
              </a:ln>
            </p:spPr>
            <p:txBody>
              <a:bodyPr/>
              <a:lstStyle/>
              <a:p>
                <a:endParaRPr lang="en-US"/>
              </a:p>
            </p:txBody>
          </p:sp>
          <p:sp>
            <p:nvSpPr>
              <p:cNvPr id="157710" name="Freeform 12"/>
              <p:cNvSpPr>
                <a:spLocks/>
              </p:cNvSpPr>
              <p:nvPr/>
            </p:nvSpPr>
            <p:spPr bwMode="auto">
              <a:xfrm>
                <a:off x="2911" y="627"/>
                <a:ext cx="15" cy="51"/>
              </a:xfrm>
              <a:custGeom>
                <a:avLst/>
                <a:gdLst>
                  <a:gd name="T0" fmla="*/ 9 w 15"/>
                  <a:gd name="T1" fmla="*/ 2 h 51"/>
                  <a:gd name="T2" fmla="*/ 13 w 15"/>
                  <a:gd name="T3" fmla="*/ 0 h 51"/>
                  <a:gd name="T4" fmla="*/ 15 w 15"/>
                  <a:gd name="T5" fmla="*/ 7 h 51"/>
                  <a:gd name="T6" fmla="*/ 15 w 15"/>
                  <a:gd name="T7" fmla="*/ 11 h 51"/>
                  <a:gd name="T8" fmla="*/ 15 w 15"/>
                  <a:gd name="T9" fmla="*/ 16 h 51"/>
                  <a:gd name="T10" fmla="*/ 13 w 15"/>
                  <a:gd name="T11" fmla="*/ 22 h 51"/>
                  <a:gd name="T12" fmla="*/ 13 w 15"/>
                  <a:gd name="T13" fmla="*/ 29 h 51"/>
                  <a:gd name="T14" fmla="*/ 13 w 15"/>
                  <a:gd name="T15" fmla="*/ 33 h 51"/>
                  <a:gd name="T16" fmla="*/ 11 w 15"/>
                  <a:gd name="T17" fmla="*/ 40 h 51"/>
                  <a:gd name="T18" fmla="*/ 11 w 15"/>
                  <a:gd name="T19" fmla="*/ 44 h 51"/>
                  <a:gd name="T20" fmla="*/ 9 w 15"/>
                  <a:gd name="T21" fmla="*/ 49 h 51"/>
                  <a:gd name="T22" fmla="*/ 6 w 15"/>
                  <a:gd name="T23" fmla="*/ 51 h 51"/>
                  <a:gd name="T24" fmla="*/ 4 w 15"/>
                  <a:gd name="T25" fmla="*/ 51 h 51"/>
                  <a:gd name="T26" fmla="*/ 0 w 15"/>
                  <a:gd name="T27" fmla="*/ 51 h 51"/>
                  <a:gd name="T28" fmla="*/ 0 w 15"/>
                  <a:gd name="T29" fmla="*/ 49 h 51"/>
                  <a:gd name="T30" fmla="*/ 0 w 15"/>
                  <a:gd name="T31" fmla="*/ 42 h 51"/>
                  <a:gd name="T32" fmla="*/ 0 w 15"/>
                  <a:gd name="T33" fmla="*/ 35 h 51"/>
                  <a:gd name="T34" fmla="*/ 0 w 15"/>
                  <a:gd name="T35" fmla="*/ 29 h 51"/>
                  <a:gd name="T36" fmla="*/ 0 w 15"/>
                  <a:gd name="T37" fmla="*/ 24 h 51"/>
                  <a:gd name="T38" fmla="*/ 0 w 15"/>
                  <a:gd name="T39" fmla="*/ 16 h 51"/>
                  <a:gd name="T40" fmla="*/ 4 w 15"/>
                  <a:gd name="T41" fmla="*/ 11 h 51"/>
                  <a:gd name="T42" fmla="*/ 4 w 15"/>
                  <a:gd name="T43" fmla="*/ 7 h 51"/>
                  <a:gd name="T44" fmla="*/ 9 w 15"/>
                  <a:gd name="T45" fmla="*/ 2 h 51"/>
                  <a:gd name="T46" fmla="*/ 9 w 15"/>
                  <a:gd name="T47" fmla="*/ 2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51"/>
                  <a:gd name="T74" fmla="*/ 15 w 15"/>
                  <a:gd name="T75" fmla="*/ 51 h 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51">
                    <a:moveTo>
                      <a:pt x="9" y="2"/>
                    </a:moveTo>
                    <a:lnTo>
                      <a:pt x="13" y="0"/>
                    </a:lnTo>
                    <a:lnTo>
                      <a:pt x="15" y="7"/>
                    </a:lnTo>
                    <a:lnTo>
                      <a:pt x="15" y="11"/>
                    </a:lnTo>
                    <a:lnTo>
                      <a:pt x="15" y="16"/>
                    </a:lnTo>
                    <a:lnTo>
                      <a:pt x="13" y="22"/>
                    </a:lnTo>
                    <a:lnTo>
                      <a:pt x="13" y="29"/>
                    </a:lnTo>
                    <a:lnTo>
                      <a:pt x="13" y="33"/>
                    </a:lnTo>
                    <a:lnTo>
                      <a:pt x="11" y="40"/>
                    </a:lnTo>
                    <a:lnTo>
                      <a:pt x="11" y="44"/>
                    </a:lnTo>
                    <a:lnTo>
                      <a:pt x="9" y="49"/>
                    </a:lnTo>
                    <a:lnTo>
                      <a:pt x="6" y="51"/>
                    </a:lnTo>
                    <a:lnTo>
                      <a:pt x="4" y="51"/>
                    </a:lnTo>
                    <a:lnTo>
                      <a:pt x="0" y="51"/>
                    </a:lnTo>
                    <a:lnTo>
                      <a:pt x="0" y="49"/>
                    </a:lnTo>
                    <a:lnTo>
                      <a:pt x="0" y="42"/>
                    </a:lnTo>
                    <a:lnTo>
                      <a:pt x="0" y="35"/>
                    </a:lnTo>
                    <a:lnTo>
                      <a:pt x="0" y="29"/>
                    </a:lnTo>
                    <a:lnTo>
                      <a:pt x="0" y="24"/>
                    </a:lnTo>
                    <a:lnTo>
                      <a:pt x="0" y="16"/>
                    </a:lnTo>
                    <a:lnTo>
                      <a:pt x="4" y="11"/>
                    </a:lnTo>
                    <a:lnTo>
                      <a:pt x="4" y="7"/>
                    </a:lnTo>
                    <a:lnTo>
                      <a:pt x="9" y="2"/>
                    </a:lnTo>
                    <a:close/>
                  </a:path>
                </a:pathLst>
              </a:custGeom>
              <a:solidFill>
                <a:srgbClr val="000000"/>
              </a:solidFill>
              <a:ln w="9525">
                <a:noFill/>
                <a:round/>
                <a:headEnd/>
                <a:tailEnd/>
              </a:ln>
            </p:spPr>
            <p:txBody>
              <a:bodyPr/>
              <a:lstStyle/>
              <a:p>
                <a:endParaRPr lang="en-US"/>
              </a:p>
            </p:txBody>
          </p:sp>
          <p:sp>
            <p:nvSpPr>
              <p:cNvPr id="157711" name="Freeform 13"/>
              <p:cNvSpPr>
                <a:spLocks/>
              </p:cNvSpPr>
              <p:nvPr/>
            </p:nvSpPr>
            <p:spPr bwMode="auto">
              <a:xfrm>
                <a:off x="2959" y="638"/>
                <a:ext cx="25" cy="47"/>
              </a:xfrm>
              <a:custGeom>
                <a:avLst/>
                <a:gdLst>
                  <a:gd name="T0" fmla="*/ 16 w 25"/>
                  <a:gd name="T1" fmla="*/ 0 h 47"/>
                  <a:gd name="T2" fmla="*/ 20 w 25"/>
                  <a:gd name="T3" fmla="*/ 0 h 47"/>
                  <a:gd name="T4" fmla="*/ 23 w 25"/>
                  <a:gd name="T5" fmla="*/ 0 h 47"/>
                  <a:gd name="T6" fmla="*/ 25 w 25"/>
                  <a:gd name="T7" fmla="*/ 2 h 47"/>
                  <a:gd name="T8" fmla="*/ 25 w 25"/>
                  <a:gd name="T9" fmla="*/ 7 h 47"/>
                  <a:gd name="T10" fmla="*/ 23 w 25"/>
                  <a:gd name="T11" fmla="*/ 9 h 47"/>
                  <a:gd name="T12" fmla="*/ 20 w 25"/>
                  <a:gd name="T13" fmla="*/ 16 h 47"/>
                  <a:gd name="T14" fmla="*/ 20 w 25"/>
                  <a:gd name="T15" fmla="*/ 20 h 47"/>
                  <a:gd name="T16" fmla="*/ 18 w 25"/>
                  <a:gd name="T17" fmla="*/ 27 h 47"/>
                  <a:gd name="T18" fmla="*/ 16 w 25"/>
                  <a:gd name="T19" fmla="*/ 31 h 47"/>
                  <a:gd name="T20" fmla="*/ 14 w 25"/>
                  <a:gd name="T21" fmla="*/ 38 h 47"/>
                  <a:gd name="T22" fmla="*/ 12 w 25"/>
                  <a:gd name="T23" fmla="*/ 40 h 47"/>
                  <a:gd name="T24" fmla="*/ 9 w 25"/>
                  <a:gd name="T25" fmla="*/ 44 h 47"/>
                  <a:gd name="T26" fmla="*/ 5 w 25"/>
                  <a:gd name="T27" fmla="*/ 47 h 47"/>
                  <a:gd name="T28" fmla="*/ 3 w 25"/>
                  <a:gd name="T29" fmla="*/ 47 h 47"/>
                  <a:gd name="T30" fmla="*/ 0 w 25"/>
                  <a:gd name="T31" fmla="*/ 44 h 47"/>
                  <a:gd name="T32" fmla="*/ 0 w 25"/>
                  <a:gd name="T33" fmla="*/ 40 h 47"/>
                  <a:gd name="T34" fmla="*/ 0 w 25"/>
                  <a:gd name="T35" fmla="*/ 36 h 47"/>
                  <a:gd name="T36" fmla="*/ 0 w 25"/>
                  <a:gd name="T37" fmla="*/ 31 h 47"/>
                  <a:gd name="T38" fmla="*/ 3 w 25"/>
                  <a:gd name="T39" fmla="*/ 24 h 47"/>
                  <a:gd name="T40" fmla="*/ 5 w 25"/>
                  <a:gd name="T41" fmla="*/ 20 h 47"/>
                  <a:gd name="T42" fmla="*/ 7 w 25"/>
                  <a:gd name="T43" fmla="*/ 13 h 47"/>
                  <a:gd name="T44" fmla="*/ 12 w 25"/>
                  <a:gd name="T45" fmla="*/ 7 h 47"/>
                  <a:gd name="T46" fmla="*/ 14 w 25"/>
                  <a:gd name="T47" fmla="*/ 2 h 47"/>
                  <a:gd name="T48" fmla="*/ 16 w 25"/>
                  <a:gd name="T49" fmla="*/ 0 h 47"/>
                  <a:gd name="T50" fmla="*/ 16 w 25"/>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
                  <a:gd name="T79" fmla="*/ 0 h 47"/>
                  <a:gd name="T80" fmla="*/ 25 w 25"/>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 h="47">
                    <a:moveTo>
                      <a:pt x="16" y="0"/>
                    </a:moveTo>
                    <a:lnTo>
                      <a:pt x="20" y="0"/>
                    </a:lnTo>
                    <a:lnTo>
                      <a:pt x="23" y="0"/>
                    </a:lnTo>
                    <a:lnTo>
                      <a:pt x="25" y="2"/>
                    </a:lnTo>
                    <a:lnTo>
                      <a:pt x="25" y="7"/>
                    </a:lnTo>
                    <a:lnTo>
                      <a:pt x="23" y="9"/>
                    </a:lnTo>
                    <a:lnTo>
                      <a:pt x="20" y="16"/>
                    </a:lnTo>
                    <a:lnTo>
                      <a:pt x="20" y="20"/>
                    </a:lnTo>
                    <a:lnTo>
                      <a:pt x="18" y="27"/>
                    </a:lnTo>
                    <a:lnTo>
                      <a:pt x="16" y="31"/>
                    </a:lnTo>
                    <a:lnTo>
                      <a:pt x="14" y="38"/>
                    </a:lnTo>
                    <a:lnTo>
                      <a:pt x="12" y="40"/>
                    </a:lnTo>
                    <a:lnTo>
                      <a:pt x="9" y="44"/>
                    </a:lnTo>
                    <a:lnTo>
                      <a:pt x="5" y="47"/>
                    </a:lnTo>
                    <a:lnTo>
                      <a:pt x="3" y="47"/>
                    </a:lnTo>
                    <a:lnTo>
                      <a:pt x="0" y="44"/>
                    </a:lnTo>
                    <a:lnTo>
                      <a:pt x="0" y="40"/>
                    </a:lnTo>
                    <a:lnTo>
                      <a:pt x="0" y="36"/>
                    </a:lnTo>
                    <a:lnTo>
                      <a:pt x="0" y="31"/>
                    </a:lnTo>
                    <a:lnTo>
                      <a:pt x="3" y="24"/>
                    </a:lnTo>
                    <a:lnTo>
                      <a:pt x="5" y="20"/>
                    </a:lnTo>
                    <a:lnTo>
                      <a:pt x="7" y="13"/>
                    </a:lnTo>
                    <a:lnTo>
                      <a:pt x="12" y="7"/>
                    </a:lnTo>
                    <a:lnTo>
                      <a:pt x="14" y="2"/>
                    </a:lnTo>
                    <a:lnTo>
                      <a:pt x="16" y="0"/>
                    </a:lnTo>
                    <a:close/>
                  </a:path>
                </a:pathLst>
              </a:custGeom>
              <a:solidFill>
                <a:srgbClr val="000000"/>
              </a:solidFill>
              <a:ln w="9525">
                <a:noFill/>
                <a:round/>
                <a:headEnd/>
                <a:tailEnd/>
              </a:ln>
            </p:spPr>
            <p:txBody>
              <a:bodyPr/>
              <a:lstStyle/>
              <a:p>
                <a:endParaRPr lang="en-US"/>
              </a:p>
            </p:txBody>
          </p:sp>
          <p:sp>
            <p:nvSpPr>
              <p:cNvPr id="157712" name="Freeform 14"/>
              <p:cNvSpPr>
                <a:spLocks/>
              </p:cNvSpPr>
              <p:nvPr/>
            </p:nvSpPr>
            <p:spPr bwMode="auto">
              <a:xfrm>
                <a:off x="2855" y="638"/>
                <a:ext cx="22" cy="40"/>
              </a:xfrm>
              <a:custGeom>
                <a:avLst/>
                <a:gdLst>
                  <a:gd name="T0" fmla="*/ 7 w 22"/>
                  <a:gd name="T1" fmla="*/ 0 h 40"/>
                  <a:gd name="T2" fmla="*/ 14 w 22"/>
                  <a:gd name="T3" fmla="*/ 7 h 40"/>
                  <a:gd name="T4" fmla="*/ 20 w 22"/>
                  <a:gd name="T5" fmla="*/ 18 h 40"/>
                  <a:gd name="T6" fmla="*/ 20 w 22"/>
                  <a:gd name="T7" fmla="*/ 22 h 40"/>
                  <a:gd name="T8" fmla="*/ 22 w 22"/>
                  <a:gd name="T9" fmla="*/ 27 h 40"/>
                  <a:gd name="T10" fmla="*/ 22 w 22"/>
                  <a:gd name="T11" fmla="*/ 31 h 40"/>
                  <a:gd name="T12" fmla="*/ 22 w 22"/>
                  <a:gd name="T13" fmla="*/ 38 h 40"/>
                  <a:gd name="T14" fmla="*/ 20 w 22"/>
                  <a:gd name="T15" fmla="*/ 40 h 40"/>
                  <a:gd name="T16" fmla="*/ 14 w 22"/>
                  <a:gd name="T17" fmla="*/ 38 h 40"/>
                  <a:gd name="T18" fmla="*/ 9 w 22"/>
                  <a:gd name="T19" fmla="*/ 31 h 40"/>
                  <a:gd name="T20" fmla="*/ 5 w 22"/>
                  <a:gd name="T21" fmla="*/ 24 h 40"/>
                  <a:gd name="T22" fmla="*/ 2 w 22"/>
                  <a:gd name="T23" fmla="*/ 16 h 40"/>
                  <a:gd name="T24" fmla="*/ 0 w 22"/>
                  <a:gd name="T25" fmla="*/ 7 h 40"/>
                  <a:gd name="T26" fmla="*/ 2 w 22"/>
                  <a:gd name="T27" fmla="*/ 2 h 40"/>
                  <a:gd name="T28" fmla="*/ 7 w 22"/>
                  <a:gd name="T29" fmla="*/ 0 h 40"/>
                  <a:gd name="T30" fmla="*/ 7 w 22"/>
                  <a:gd name="T31" fmla="*/ 0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40"/>
                  <a:gd name="T50" fmla="*/ 22 w 22"/>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40">
                    <a:moveTo>
                      <a:pt x="7" y="0"/>
                    </a:moveTo>
                    <a:lnTo>
                      <a:pt x="14" y="7"/>
                    </a:lnTo>
                    <a:lnTo>
                      <a:pt x="20" y="18"/>
                    </a:lnTo>
                    <a:lnTo>
                      <a:pt x="20" y="22"/>
                    </a:lnTo>
                    <a:lnTo>
                      <a:pt x="22" y="27"/>
                    </a:lnTo>
                    <a:lnTo>
                      <a:pt x="22" y="31"/>
                    </a:lnTo>
                    <a:lnTo>
                      <a:pt x="22" y="38"/>
                    </a:lnTo>
                    <a:lnTo>
                      <a:pt x="20" y="40"/>
                    </a:lnTo>
                    <a:lnTo>
                      <a:pt x="14" y="38"/>
                    </a:lnTo>
                    <a:lnTo>
                      <a:pt x="9" y="31"/>
                    </a:lnTo>
                    <a:lnTo>
                      <a:pt x="5" y="24"/>
                    </a:lnTo>
                    <a:lnTo>
                      <a:pt x="2" y="16"/>
                    </a:lnTo>
                    <a:lnTo>
                      <a:pt x="0" y="7"/>
                    </a:lnTo>
                    <a:lnTo>
                      <a:pt x="2" y="2"/>
                    </a:lnTo>
                    <a:lnTo>
                      <a:pt x="7" y="0"/>
                    </a:lnTo>
                    <a:close/>
                  </a:path>
                </a:pathLst>
              </a:custGeom>
              <a:solidFill>
                <a:srgbClr val="000000"/>
              </a:solidFill>
              <a:ln w="9525">
                <a:noFill/>
                <a:round/>
                <a:headEnd/>
                <a:tailEnd/>
              </a:ln>
            </p:spPr>
            <p:txBody>
              <a:bodyPr/>
              <a:lstStyle/>
              <a:p>
                <a:endParaRPr lang="en-US"/>
              </a:p>
            </p:txBody>
          </p:sp>
          <p:sp>
            <p:nvSpPr>
              <p:cNvPr id="157713" name="Freeform 15"/>
              <p:cNvSpPr>
                <a:spLocks/>
              </p:cNvSpPr>
              <p:nvPr/>
            </p:nvSpPr>
            <p:spPr bwMode="auto">
              <a:xfrm>
                <a:off x="2993" y="667"/>
                <a:ext cx="33" cy="42"/>
              </a:xfrm>
              <a:custGeom>
                <a:avLst/>
                <a:gdLst>
                  <a:gd name="T0" fmla="*/ 22 w 33"/>
                  <a:gd name="T1" fmla="*/ 2 h 42"/>
                  <a:gd name="T2" fmla="*/ 26 w 33"/>
                  <a:gd name="T3" fmla="*/ 0 h 42"/>
                  <a:gd name="T4" fmla="*/ 31 w 33"/>
                  <a:gd name="T5" fmla="*/ 0 h 42"/>
                  <a:gd name="T6" fmla="*/ 33 w 33"/>
                  <a:gd name="T7" fmla="*/ 2 h 42"/>
                  <a:gd name="T8" fmla="*/ 33 w 33"/>
                  <a:gd name="T9" fmla="*/ 9 h 42"/>
                  <a:gd name="T10" fmla="*/ 26 w 33"/>
                  <a:gd name="T11" fmla="*/ 15 h 42"/>
                  <a:gd name="T12" fmla="*/ 20 w 33"/>
                  <a:gd name="T13" fmla="*/ 24 h 42"/>
                  <a:gd name="T14" fmla="*/ 15 w 33"/>
                  <a:gd name="T15" fmla="*/ 29 h 42"/>
                  <a:gd name="T16" fmla="*/ 13 w 33"/>
                  <a:gd name="T17" fmla="*/ 33 h 42"/>
                  <a:gd name="T18" fmla="*/ 9 w 33"/>
                  <a:gd name="T19" fmla="*/ 38 h 42"/>
                  <a:gd name="T20" fmla="*/ 6 w 33"/>
                  <a:gd name="T21" fmla="*/ 42 h 42"/>
                  <a:gd name="T22" fmla="*/ 0 w 33"/>
                  <a:gd name="T23" fmla="*/ 40 h 42"/>
                  <a:gd name="T24" fmla="*/ 0 w 33"/>
                  <a:gd name="T25" fmla="*/ 38 h 42"/>
                  <a:gd name="T26" fmla="*/ 0 w 33"/>
                  <a:gd name="T27" fmla="*/ 33 h 42"/>
                  <a:gd name="T28" fmla="*/ 0 w 33"/>
                  <a:gd name="T29" fmla="*/ 33 h 42"/>
                  <a:gd name="T30" fmla="*/ 4 w 33"/>
                  <a:gd name="T31" fmla="*/ 24 h 42"/>
                  <a:gd name="T32" fmla="*/ 11 w 33"/>
                  <a:gd name="T33" fmla="*/ 15 h 42"/>
                  <a:gd name="T34" fmla="*/ 15 w 33"/>
                  <a:gd name="T35" fmla="*/ 9 h 42"/>
                  <a:gd name="T36" fmla="*/ 22 w 33"/>
                  <a:gd name="T37" fmla="*/ 2 h 42"/>
                  <a:gd name="T38" fmla="*/ 22 w 33"/>
                  <a:gd name="T39" fmla="*/ 2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2"/>
                  <a:gd name="T62" fmla="*/ 33 w 33"/>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2">
                    <a:moveTo>
                      <a:pt x="22" y="2"/>
                    </a:moveTo>
                    <a:lnTo>
                      <a:pt x="26" y="0"/>
                    </a:lnTo>
                    <a:lnTo>
                      <a:pt x="31" y="0"/>
                    </a:lnTo>
                    <a:lnTo>
                      <a:pt x="33" y="2"/>
                    </a:lnTo>
                    <a:lnTo>
                      <a:pt x="33" y="9"/>
                    </a:lnTo>
                    <a:lnTo>
                      <a:pt x="26" y="15"/>
                    </a:lnTo>
                    <a:lnTo>
                      <a:pt x="20" y="24"/>
                    </a:lnTo>
                    <a:lnTo>
                      <a:pt x="15" y="29"/>
                    </a:lnTo>
                    <a:lnTo>
                      <a:pt x="13" y="33"/>
                    </a:lnTo>
                    <a:lnTo>
                      <a:pt x="9" y="38"/>
                    </a:lnTo>
                    <a:lnTo>
                      <a:pt x="6" y="42"/>
                    </a:lnTo>
                    <a:lnTo>
                      <a:pt x="0" y="40"/>
                    </a:lnTo>
                    <a:lnTo>
                      <a:pt x="0" y="38"/>
                    </a:lnTo>
                    <a:lnTo>
                      <a:pt x="0" y="33"/>
                    </a:lnTo>
                    <a:lnTo>
                      <a:pt x="4" y="24"/>
                    </a:lnTo>
                    <a:lnTo>
                      <a:pt x="11" y="15"/>
                    </a:lnTo>
                    <a:lnTo>
                      <a:pt x="15" y="9"/>
                    </a:lnTo>
                    <a:lnTo>
                      <a:pt x="22" y="2"/>
                    </a:lnTo>
                    <a:close/>
                  </a:path>
                </a:pathLst>
              </a:custGeom>
              <a:solidFill>
                <a:srgbClr val="000000"/>
              </a:solidFill>
              <a:ln w="9525">
                <a:noFill/>
                <a:round/>
                <a:headEnd/>
                <a:tailEnd/>
              </a:ln>
            </p:spPr>
            <p:txBody>
              <a:bodyPr/>
              <a:lstStyle/>
              <a:p>
                <a:endParaRPr lang="en-US"/>
              </a:p>
            </p:txBody>
          </p:sp>
          <p:sp>
            <p:nvSpPr>
              <p:cNvPr id="157714" name="Freeform 16"/>
              <p:cNvSpPr>
                <a:spLocks/>
              </p:cNvSpPr>
              <p:nvPr/>
            </p:nvSpPr>
            <p:spPr bwMode="auto">
              <a:xfrm>
                <a:off x="2791" y="669"/>
                <a:ext cx="33" cy="27"/>
              </a:xfrm>
              <a:custGeom>
                <a:avLst/>
                <a:gdLst>
                  <a:gd name="T0" fmla="*/ 4 w 33"/>
                  <a:gd name="T1" fmla="*/ 0 h 27"/>
                  <a:gd name="T2" fmla="*/ 13 w 33"/>
                  <a:gd name="T3" fmla="*/ 5 h 27"/>
                  <a:gd name="T4" fmla="*/ 22 w 33"/>
                  <a:gd name="T5" fmla="*/ 9 h 27"/>
                  <a:gd name="T6" fmla="*/ 29 w 33"/>
                  <a:gd name="T7" fmla="*/ 13 h 27"/>
                  <a:gd name="T8" fmla="*/ 33 w 33"/>
                  <a:gd name="T9" fmla="*/ 22 h 27"/>
                  <a:gd name="T10" fmla="*/ 33 w 33"/>
                  <a:gd name="T11" fmla="*/ 27 h 27"/>
                  <a:gd name="T12" fmla="*/ 27 w 33"/>
                  <a:gd name="T13" fmla="*/ 27 h 27"/>
                  <a:gd name="T14" fmla="*/ 18 w 33"/>
                  <a:gd name="T15" fmla="*/ 22 h 27"/>
                  <a:gd name="T16" fmla="*/ 11 w 33"/>
                  <a:gd name="T17" fmla="*/ 18 h 27"/>
                  <a:gd name="T18" fmla="*/ 4 w 33"/>
                  <a:gd name="T19" fmla="*/ 13 h 27"/>
                  <a:gd name="T20" fmla="*/ 0 w 33"/>
                  <a:gd name="T21" fmla="*/ 9 h 27"/>
                  <a:gd name="T22" fmla="*/ 0 w 33"/>
                  <a:gd name="T23" fmla="*/ 0 h 27"/>
                  <a:gd name="T24" fmla="*/ 4 w 33"/>
                  <a:gd name="T25" fmla="*/ 0 h 27"/>
                  <a:gd name="T26" fmla="*/ 4 w 33"/>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27"/>
                  <a:gd name="T44" fmla="*/ 33 w 33"/>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27">
                    <a:moveTo>
                      <a:pt x="4" y="0"/>
                    </a:moveTo>
                    <a:lnTo>
                      <a:pt x="13" y="5"/>
                    </a:lnTo>
                    <a:lnTo>
                      <a:pt x="22" y="9"/>
                    </a:lnTo>
                    <a:lnTo>
                      <a:pt x="29" y="13"/>
                    </a:lnTo>
                    <a:lnTo>
                      <a:pt x="33" y="22"/>
                    </a:lnTo>
                    <a:lnTo>
                      <a:pt x="33" y="27"/>
                    </a:lnTo>
                    <a:lnTo>
                      <a:pt x="27" y="27"/>
                    </a:lnTo>
                    <a:lnTo>
                      <a:pt x="18" y="22"/>
                    </a:lnTo>
                    <a:lnTo>
                      <a:pt x="11" y="18"/>
                    </a:lnTo>
                    <a:lnTo>
                      <a:pt x="4" y="13"/>
                    </a:lnTo>
                    <a:lnTo>
                      <a:pt x="0" y="9"/>
                    </a:lnTo>
                    <a:lnTo>
                      <a:pt x="0" y="0"/>
                    </a:lnTo>
                    <a:lnTo>
                      <a:pt x="4" y="0"/>
                    </a:lnTo>
                    <a:close/>
                  </a:path>
                </a:pathLst>
              </a:custGeom>
              <a:solidFill>
                <a:srgbClr val="000000"/>
              </a:solidFill>
              <a:ln w="9525">
                <a:noFill/>
                <a:round/>
                <a:headEnd/>
                <a:tailEnd/>
              </a:ln>
            </p:spPr>
            <p:txBody>
              <a:bodyPr/>
              <a:lstStyle/>
              <a:p>
                <a:endParaRPr lang="en-US"/>
              </a:p>
            </p:txBody>
          </p:sp>
          <p:sp>
            <p:nvSpPr>
              <p:cNvPr id="157715" name="Freeform 17"/>
              <p:cNvSpPr>
                <a:spLocks/>
              </p:cNvSpPr>
              <p:nvPr/>
            </p:nvSpPr>
            <p:spPr bwMode="auto">
              <a:xfrm>
                <a:off x="3008" y="702"/>
                <a:ext cx="49" cy="31"/>
              </a:xfrm>
              <a:custGeom>
                <a:avLst/>
                <a:gdLst>
                  <a:gd name="T0" fmla="*/ 45 w 49"/>
                  <a:gd name="T1" fmla="*/ 0 h 31"/>
                  <a:gd name="T2" fmla="*/ 47 w 49"/>
                  <a:gd name="T3" fmla="*/ 5 h 31"/>
                  <a:gd name="T4" fmla="*/ 49 w 49"/>
                  <a:gd name="T5" fmla="*/ 9 h 31"/>
                  <a:gd name="T6" fmla="*/ 42 w 49"/>
                  <a:gd name="T7" fmla="*/ 14 h 31"/>
                  <a:gd name="T8" fmla="*/ 38 w 49"/>
                  <a:gd name="T9" fmla="*/ 18 h 31"/>
                  <a:gd name="T10" fmla="*/ 33 w 49"/>
                  <a:gd name="T11" fmla="*/ 23 h 31"/>
                  <a:gd name="T12" fmla="*/ 27 w 49"/>
                  <a:gd name="T13" fmla="*/ 27 h 31"/>
                  <a:gd name="T14" fmla="*/ 20 w 49"/>
                  <a:gd name="T15" fmla="*/ 29 h 31"/>
                  <a:gd name="T16" fmla="*/ 13 w 49"/>
                  <a:gd name="T17" fmla="*/ 31 h 31"/>
                  <a:gd name="T18" fmla="*/ 9 w 49"/>
                  <a:gd name="T19" fmla="*/ 31 h 31"/>
                  <a:gd name="T20" fmla="*/ 5 w 49"/>
                  <a:gd name="T21" fmla="*/ 31 h 31"/>
                  <a:gd name="T22" fmla="*/ 0 w 49"/>
                  <a:gd name="T23" fmla="*/ 27 h 31"/>
                  <a:gd name="T24" fmla="*/ 2 w 49"/>
                  <a:gd name="T25" fmla="*/ 25 h 31"/>
                  <a:gd name="T26" fmla="*/ 5 w 49"/>
                  <a:gd name="T27" fmla="*/ 18 h 31"/>
                  <a:gd name="T28" fmla="*/ 9 w 49"/>
                  <a:gd name="T29" fmla="*/ 16 h 31"/>
                  <a:gd name="T30" fmla="*/ 16 w 49"/>
                  <a:gd name="T31" fmla="*/ 14 h 31"/>
                  <a:gd name="T32" fmla="*/ 22 w 49"/>
                  <a:gd name="T33" fmla="*/ 9 h 31"/>
                  <a:gd name="T34" fmla="*/ 27 w 49"/>
                  <a:gd name="T35" fmla="*/ 7 h 31"/>
                  <a:gd name="T36" fmla="*/ 33 w 49"/>
                  <a:gd name="T37" fmla="*/ 5 h 31"/>
                  <a:gd name="T38" fmla="*/ 38 w 49"/>
                  <a:gd name="T39" fmla="*/ 3 h 31"/>
                  <a:gd name="T40" fmla="*/ 45 w 49"/>
                  <a:gd name="T41" fmla="*/ 0 h 31"/>
                  <a:gd name="T42" fmla="*/ 45 w 49"/>
                  <a:gd name="T43" fmla="*/ 0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
                  <a:gd name="T67" fmla="*/ 0 h 31"/>
                  <a:gd name="T68" fmla="*/ 49 w 49"/>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 h="31">
                    <a:moveTo>
                      <a:pt x="45" y="0"/>
                    </a:moveTo>
                    <a:lnTo>
                      <a:pt x="47" y="5"/>
                    </a:lnTo>
                    <a:lnTo>
                      <a:pt x="49" y="9"/>
                    </a:lnTo>
                    <a:lnTo>
                      <a:pt x="42" y="14"/>
                    </a:lnTo>
                    <a:lnTo>
                      <a:pt x="38" y="18"/>
                    </a:lnTo>
                    <a:lnTo>
                      <a:pt x="33" y="23"/>
                    </a:lnTo>
                    <a:lnTo>
                      <a:pt x="27" y="27"/>
                    </a:lnTo>
                    <a:lnTo>
                      <a:pt x="20" y="29"/>
                    </a:lnTo>
                    <a:lnTo>
                      <a:pt x="13" y="31"/>
                    </a:lnTo>
                    <a:lnTo>
                      <a:pt x="9" y="31"/>
                    </a:lnTo>
                    <a:lnTo>
                      <a:pt x="5" y="31"/>
                    </a:lnTo>
                    <a:lnTo>
                      <a:pt x="0" y="27"/>
                    </a:lnTo>
                    <a:lnTo>
                      <a:pt x="2" y="25"/>
                    </a:lnTo>
                    <a:lnTo>
                      <a:pt x="5" y="18"/>
                    </a:lnTo>
                    <a:lnTo>
                      <a:pt x="9" y="16"/>
                    </a:lnTo>
                    <a:lnTo>
                      <a:pt x="16" y="14"/>
                    </a:lnTo>
                    <a:lnTo>
                      <a:pt x="22" y="9"/>
                    </a:lnTo>
                    <a:lnTo>
                      <a:pt x="27" y="7"/>
                    </a:lnTo>
                    <a:lnTo>
                      <a:pt x="33" y="5"/>
                    </a:lnTo>
                    <a:lnTo>
                      <a:pt x="38" y="3"/>
                    </a:lnTo>
                    <a:lnTo>
                      <a:pt x="45" y="0"/>
                    </a:lnTo>
                    <a:close/>
                  </a:path>
                </a:pathLst>
              </a:custGeom>
              <a:solidFill>
                <a:srgbClr val="000000"/>
              </a:solidFill>
              <a:ln w="9525">
                <a:noFill/>
                <a:round/>
                <a:headEnd/>
                <a:tailEnd/>
              </a:ln>
            </p:spPr>
            <p:txBody>
              <a:bodyPr/>
              <a:lstStyle/>
              <a:p>
                <a:endParaRPr lang="en-US"/>
              </a:p>
            </p:txBody>
          </p:sp>
          <p:sp>
            <p:nvSpPr>
              <p:cNvPr id="157716" name="Freeform 18"/>
              <p:cNvSpPr>
                <a:spLocks/>
              </p:cNvSpPr>
              <p:nvPr/>
            </p:nvSpPr>
            <p:spPr bwMode="auto">
              <a:xfrm>
                <a:off x="2742" y="713"/>
                <a:ext cx="47" cy="14"/>
              </a:xfrm>
              <a:custGeom>
                <a:avLst/>
                <a:gdLst>
                  <a:gd name="T0" fmla="*/ 16 w 47"/>
                  <a:gd name="T1" fmla="*/ 0 h 14"/>
                  <a:gd name="T2" fmla="*/ 20 w 47"/>
                  <a:gd name="T3" fmla="*/ 0 h 14"/>
                  <a:gd name="T4" fmla="*/ 27 w 47"/>
                  <a:gd name="T5" fmla="*/ 3 h 14"/>
                  <a:gd name="T6" fmla="*/ 33 w 47"/>
                  <a:gd name="T7" fmla="*/ 3 h 14"/>
                  <a:gd name="T8" fmla="*/ 38 w 47"/>
                  <a:gd name="T9" fmla="*/ 3 h 14"/>
                  <a:gd name="T10" fmla="*/ 42 w 47"/>
                  <a:gd name="T11" fmla="*/ 5 h 14"/>
                  <a:gd name="T12" fmla="*/ 47 w 47"/>
                  <a:gd name="T13" fmla="*/ 7 h 14"/>
                  <a:gd name="T14" fmla="*/ 47 w 47"/>
                  <a:gd name="T15" fmla="*/ 12 h 14"/>
                  <a:gd name="T16" fmla="*/ 42 w 47"/>
                  <a:gd name="T17" fmla="*/ 14 h 14"/>
                  <a:gd name="T18" fmla="*/ 38 w 47"/>
                  <a:gd name="T19" fmla="*/ 14 h 14"/>
                  <a:gd name="T20" fmla="*/ 33 w 47"/>
                  <a:gd name="T21" fmla="*/ 14 h 14"/>
                  <a:gd name="T22" fmla="*/ 29 w 47"/>
                  <a:gd name="T23" fmla="*/ 14 h 14"/>
                  <a:gd name="T24" fmla="*/ 25 w 47"/>
                  <a:gd name="T25" fmla="*/ 14 h 14"/>
                  <a:gd name="T26" fmla="*/ 18 w 47"/>
                  <a:gd name="T27" fmla="*/ 14 h 14"/>
                  <a:gd name="T28" fmla="*/ 14 w 47"/>
                  <a:gd name="T29" fmla="*/ 14 h 14"/>
                  <a:gd name="T30" fmla="*/ 9 w 47"/>
                  <a:gd name="T31" fmla="*/ 12 h 14"/>
                  <a:gd name="T32" fmla="*/ 2 w 47"/>
                  <a:gd name="T33" fmla="*/ 12 h 14"/>
                  <a:gd name="T34" fmla="*/ 0 w 47"/>
                  <a:gd name="T35" fmla="*/ 7 h 14"/>
                  <a:gd name="T36" fmla="*/ 2 w 47"/>
                  <a:gd name="T37" fmla="*/ 5 h 14"/>
                  <a:gd name="T38" fmla="*/ 2 w 47"/>
                  <a:gd name="T39" fmla="*/ 3 h 14"/>
                  <a:gd name="T40" fmla="*/ 7 w 47"/>
                  <a:gd name="T41" fmla="*/ 0 h 14"/>
                  <a:gd name="T42" fmla="*/ 9 w 47"/>
                  <a:gd name="T43" fmla="*/ 0 h 14"/>
                  <a:gd name="T44" fmla="*/ 16 w 47"/>
                  <a:gd name="T45" fmla="*/ 0 h 14"/>
                  <a:gd name="T46" fmla="*/ 16 w 47"/>
                  <a:gd name="T47" fmla="*/ 0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14"/>
                  <a:gd name="T74" fmla="*/ 47 w 47"/>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14">
                    <a:moveTo>
                      <a:pt x="16" y="0"/>
                    </a:moveTo>
                    <a:lnTo>
                      <a:pt x="20" y="0"/>
                    </a:lnTo>
                    <a:lnTo>
                      <a:pt x="27" y="3"/>
                    </a:lnTo>
                    <a:lnTo>
                      <a:pt x="33" y="3"/>
                    </a:lnTo>
                    <a:lnTo>
                      <a:pt x="38" y="3"/>
                    </a:lnTo>
                    <a:lnTo>
                      <a:pt x="42" y="5"/>
                    </a:lnTo>
                    <a:lnTo>
                      <a:pt x="47" y="7"/>
                    </a:lnTo>
                    <a:lnTo>
                      <a:pt x="47" y="12"/>
                    </a:lnTo>
                    <a:lnTo>
                      <a:pt x="42" y="14"/>
                    </a:lnTo>
                    <a:lnTo>
                      <a:pt x="38" y="14"/>
                    </a:lnTo>
                    <a:lnTo>
                      <a:pt x="33" y="14"/>
                    </a:lnTo>
                    <a:lnTo>
                      <a:pt x="29" y="14"/>
                    </a:lnTo>
                    <a:lnTo>
                      <a:pt x="25" y="14"/>
                    </a:lnTo>
                    <a:lnTo>
                      <a:pt x="18" y="14"/>
                    </a:lnTo>
                    <a:lnTo>
                      <a:pt x="14" y="14"/>
                    </a:lnTo>
                    <a:lnTo>
                      <a:pt x="9" y="12"/>
                    </a:lnTo>
                    <a:lnTo>
                      <a:pt x="2" y="12"/>
                    </a:lnTo>
                    <a:lnTo>
                      <a:pt x="0" y="7"/>
                    </a:lnTo>
                    <a:lnTo>
                      <a:pt x="2" y="5"/>
                    </a:lnTo>
                    <a:lnTo>
                      <a:pt x="2" y="3"/>
                    </a:lnTo>
                    <a:lnTo>
                      <a:pt x="7" y="0"/>
                    </a:lnTo>
                    <a:lnTo>
                      <a:pt x="9" y="0"/>
                    </a:lnTo>
                    <a:lnTo>
                      <a:pt x="16" y="0"/>
                    </a:lnTo>
                    <a:close/>
                  </a:path>
                </a:pathLst>
              </a:custGeom>
              <a:solidFill>
                <a:srgbClr val="000000"/>
              </a:solidFill>
              <a:ln w="9525">
                <a:noFill/>
                <a:round/>
                <a:headEnd/>
                <a:tailEnd/>
              </a:ln>
            </p:spPr>
            <p:txBody>
              <a:bodyPr/>
              <a:lstStyle/>
              <a:p>
                <a:endParaRPr lang="en-US"/>
              </a:p>
            </p:txBody>
          </p:sp>
          <p:sp>
            <p:nvSpPr>
              <p:cNvPr id="157717" name="Freeform 19"/>
              <p:cNvSpPr>
                <a:spLocks/>
              </p:cNvSpPr>
              <p:nvPr/>
            </p:nvSpPr>
            <p:spPr bwMode="auto">
              <a:xfrm>
                <a:off x="3026" y="738"/>
                <a:ext cx="51" cy="29"/>
              </a:xfrm>
              <a:custGeom>
                <a:avLst/>
                <a:gdLst>
                  <a:gd name="T0" fmla="*/ 42 w 51"/>
                  <a:gd name="T1" fmla="*/ 2 h 29"/>
                  <a:gd name="T2" fmla="*/ 49 w 51"/>
                  <a:gd name="T3" fmla="*/ 0 h 29"/>
                  <a:gd name="T4" fmla="*/ 51 w 51"/>
                  <a:gd name="T5" fmla="*/ 6 h 29"/>
                  <a:gd name="T6" fmla="*/ 46 w 51"/>
                  <a:gd name="T7" fmla="*/ 11 h 29"/>
                  <a:gd name="T8" fmla="*/ 40 w 51"/>
                  <a:gd name="T9" fmla="*/ 15 h 29"/>
                  <a:gd name="T10" fmla="*/ 35 w 51"/>
                  <a:gd name="T11" fmla="*/ 20 h 29"/>
                  <a:gd name="T12" fmla="*/ 29 w 51"/>
                  <a:gd name="T13" fmla="*/ 22 h 29"/>
                  <a:gd name="T14" fmla="*/ 20 w 51"/>
                  <a:gd name="T15" fmla="*/ 24 h 29"/>
                  <a:gd name="T16" fmla="*/ 13 w 51"/>
                  <a:gd name="T17" fmla="*/ 29 h 29"/>
                  <a:gd name="T18" fmla="*/ 7 w 51"/>
                  <a:gd name="T19" fmla="*/ 26 h 29"/>
                  <a:gd name="T20" fmla="*/ 0 w 51"/>
                  <a:gd name="T21" fmla="*/ 26 h 29"/>
                  <a:gd name="T22" fmla="*/ 0 w 51"/>
                  <a:gd name="T23" fmla="*/ 22 h 29"/>
                  <a:gd name="T24" fmla="*/ 4 w 51"/>
                  <a:gd name="T25" fmla="*/ 20 h 29"/>
                  <a:gd name="T26" fmla="*/ 7 w 51"/>
                  <a:gd name="T27" fmla="*/ 15 h 29"/>
                  <a:gd name="T28" fmla="*/ 13 w 51"/>
                  <a:gd name="T29" fmla="*/ 13 h 29"/>
                  <a:gd name="T30" fmla="*/ 18 w 51"/>
                  <a:gd name="T31" fmla="*/ 11 h 29"/>
                  <a:gd name="T32" fmla="*/ 22 w 51"/>
                  <a:gd name="T33" fmla="*/ 9 h 29"/>
                  <a:gd name="T34" fmla="*/ 27 w 51"/>
                  <a:gd name="T35" fmla="*/ 6 h 29"/>
                  <a:gd name="T36" fmla="*/ 33 w 51"/>
                  <a:gd name="T37" fmla="*/ 4 h 29"/>
                  <a:gd name="T38" fmla="*/ 38 w 51"/>
                  <a:gd name="T39" fmla="*/ 2 h 29"/>
                  <a:gd name="T40" fmla="*/ 42 w 51"/>
                  <a:gd name="T41" fmla="*/ 2 h 29"/>
                  <a:gd name="T42" fmla="*/ 42 w 51"/>
                  <a:gd name="T43" fmla="*/ 2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29"/>
                  <a:gd name="T68" fmla="*/ 51 w 51"/>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29">
                    <a:moveTo>
                      <a:pt x="42" y="2"/>
                    </a:moveTo>
                    <a:lnTo>
                      <a:pt x="49" y="0"/>
                    </a:lnTo>
                    <a:lnTo>
                      <a:pt x="51" y="6"/>
                    </a:lnTo>
                    <a:lnTo>
                      <a:pt x="46" y="11"/>
                    </a:lnTo>
                    <a:lnTo>
                      <a:pt x="40" y="15"/>
                    </a:lnTo>
                    <a:lnTo>
                      <a:pt x="35" y="20"/>
                    </a:lnTo>
                    <a:lnTo>
                      <a:pt x="29" y="22"/>
                    </a:lnTo>
                    <a:lnTo>
                      <a:pt x="20" y="24"/>
                    </a:lnTo>
                    <a:lnTo>
                      <a:pt x="13" y="29"/>
                    </a:lnTo>
                    <a:lnTo>
                      <a:pt x="7" y="26"/>
                    </a:lnTo>
                    <a:lnTo>
                      <a:pt x="0" y="26"/>
                    </a:lnTo>
                    <a:lnTo>
                      <a:pt x="0" y="22"/>
                    </a:lnTo>
                    <a:lnTo>
                      <a:pt x="4" y="20"/>
                    </a:lnTo>
                    <a:lnTo>
                      <a:pt x="7" y="15"/>
                    </a:lnTo>
                    <a:lnTo>
                      <a:pt x="13" y="13"/>
                    </a:lnTo>
                    <a:lnTo>
                      <a:pt x="18" y="11"/>
                    </a:lnTo>
                    <a:lnTo>
                      <a:pt x="22" y="9"/>
                    </a:lnTo>
                    <a:lnTo>
                      <a:pt x="27" y="6"/>
                    </a:lnTo>
                    <a:lnTo>
                      <a:pt x="33" y="4"/>
                    </a:lnTo>
                    <a:lnTo>
                      <a:pt x="38" y="2"/>
                    </a:lnTo>
                    <a:lnTo>
                      <a:pt x="42" y="2"/>
                    </a:lnTo>
                    <a:close/>
                  </a:path>
                </a:pathLst>
              </a:custGeom>
              <a:solidFill>
                <a:srgbClr val="000000"/>
              </a:solidFill>
              <a:ln w="9525">
                <a:noFill/>
                <a:round/>
                <a:headEnd/>
                <a:tailEnd/>
              </a:ln>
            </p:spPr>
            <p:txBody>
              <a:bodyPr/>
              <a:lstStyle/>
              <a:p>
                <a:endParaRPr lang="en-US"/>
              </a:p>
            </p:txBody>
          </p:sp>
          <p:sp>
            <p:nvSpPr>
              <p:cNvPr id="157718" name="Freeform 20"/>
              <p:cNvSpPr>
                <a:spLocks/>
              </p:cNvSpPr>
              <p:nvPr/>
            </p:nvSpPr>
            <p:spPr bwMode="auto">
              <a:xfrm>
                <a:off x="2738" y="760"/>
                <a:ext cx="33" cy="13"/>
              </a:xfrm>
              <a:custGeom>
                <a:avLst/>
                <a:gdLst>
                  <a:gd name="T0" fmla="*/ 31 w 33"/>
                  <a:gd name="T1" fmla="*/ 2 h 13"/>
                  <a:gd name="T2" fmla="*/ 33 w 33"/>
                  <a:gd name="T3" fmla="*/ 7 h 13"/>
                  <a:gd name="T4" fmla="*/ 29 w 33"/>
                  <a:gd name="T5" fmla="*/ 11 h 13"/>
                  <a:gd name="T6" fmla="*/ 22 w 33"/>
                  <a:gd name="T7" fmla="*/ 13 h 13"/>
                  <a:gd name="T8" fmla="*/ 15 w 33"/>
                  <a:gd name="T9" fmla="*/ 13 h 13"/>
                  <a:gd name="T10" fmla="*/ 6 w 33"/>
                  <a:gd name="T11" fmla="*/ 11 h 13"/>
                  <a:gd name="T12" fmla="*/ 2 w 33"/>
                  <a:gd name="T13" fmla="*/ 9 h 13"/>
                  <a:gd name="T14" fmla="*/ 0 w 33"/>
                  <a:gd name="T15" fmla="*/ 4 h 13"/>
                  <a:gd name="T16" fmla="*/ 4 w 33"/>
                  <a:gd name="T17" fmla="*/ 0 h 13"/>
                  <a:gd name="T18" fmla="*/ 9 w 33"/>
                  <a:gd name="T19" fmla="*/ 0 h 13"/>
                  <a:gd name="T20" fmla="*/ 18 w 33"/>
                  <a:gd name="T21" fmla="*/ 0 h 13"/>
                  <a:gd name="T22" fmla="*/ 24 w 33"/>
                  <a:gd name="T23" fmla="*/ 0 h 13"/>
                  <a:gd name="T24" fmla="*/ 31 w 33"/>
                  <a:gd name="T25" fmla="*/ 2 h 13"/>
                  <a:gd name="T26" fmla="*/ 31 w 33"/>
                  <a:gd name="T27" fmla="*/ 2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13"/>
                  <a:gd name="T44" fmla="*/ 33 w 33"/>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13">
                    <a:moveTo>
                      <a:pt x="31" y="2"/>
                    </a:moveTo>
                    <a:lnTo>
                      <a:pt x="33" y="7"/>
                    </a:lnTo>
                    <a:lnTo>
                      <a:pt x="29" y="11"/>
                    </a:lnTo>
                    <a:lnTo>
                      <a:pt x="22" y="13"/>
                    </a:lnTo>
                    <a:lnTo>
                      <a:pt x="15" y="13"/>
                    </a:lnTo>
                    <a:lnTo>
                      <a:pt x="6" y="11"/>
                    </a:lnTo>
                    <a:lnTo>
                      <a:pt x="2" y="9"/>
                    </a:lnTo>
                    <a:lnTo>
                      <a:pt x="0" y="4"/>
                    </a:lnTo>
                    <a:lnTo>
                      <a:pt x="4" y="0"/>
                    </a:lnTo>
                    <a:lnTo>
                      <a:pt x="9" y="0"/>
                    </a:lnTo>
                    <a:lnTo>
                      <a:pt x="18" y="0"/>
                    </a:lnTo>
                    <a:lnTo>
                      <a:pt x="24" y="0"/>
                    </a:lnTo>
                    <a:lnTo>
                      <a:pt x="31" y="2"/>
                    </a:lnTo>
                    <a:close/>
                  </a:path>
                </a:pathLst>
              </a:custGeom>
              <a:solidFill>
                <a:srgbClr val="000000"/>
              </a:solidFill>
              <a:ln w="9525">
                <a:noFill/>
                <a:round/>
                <a:headEnd/>
                <a:tailEnd/>
              </a:ln>
            </p:spPr>
            <p:txBody>
              <a:bodyPr/>
              <a:lstStyle/>
              <a:p>
                <a:endParaRPr lang="en-US"/>
              </a:p>
            </p:txBody>
          </p:sp>
          <p:sp>
            <p:nvSpPr>
              <p:cNvPr id="157719" name="Freeform 21"/>
              <p:cNvSpPr>
                <a:spLocks/>
              </p:cNvSpPr>
              <p:nvPr/>
            </p:nvSpPr>
            <p:spPr bwMode="auto">
              <a:xfrm>
                <a:off x="2656" y="1431"/>
                <a:ext cx="538" cy="18"/>
              </a:xfrm>
              <a:custGeom>
                <a:avLst/>
                <a:gdLst>
                  <a:gd name="T0" fmla="*/ 337 w 538"/>
                  <a:gd name="T1" fmla="*/ 3 h 18"/>
                  <a:gd name="T2" fmla="*/ 354 w 538"/>
                  <a:gd name="T3" fmla="*/ 0 h 18"/>
                  <a:gd name="T4" fmla="*/ 374 w 538"/>
                  <a:gd name="T5" fmla="*/ 0 h 18"/>
                  <a:gd name="T6" fmla="*/ 397 w 538"/>
                  <a:gd name="T7" fmla="*/ 0 h 18"/>
                  <a:gd name="T8" fmla="*/ 421 w 538"/>
                  <a:gd name="T9" fmla="*/ 0 h 18"/>
                  <a:gd name="T10" fmla="*/ 443 w 538"/>
                  <a:gd name="T11" fmla="*/ 0 h 18"/>
                  <a:gd name="T12" fmla="*/ 465 w 538"/>
                  <a:gd name="T13" fmla="*/ 0 h 18"/>
                  <a:gd name="T14" fmla="*/ 485 w 538"/>
                  <a:gd name="T15" fmla="*/ 0 h 18"/>
                  <a:gd name="T16" fmla="*/ 503 w 538"/>
                  <a:gd name="T17" fmla="*/ 3 h 18"/>
                  <a:gd name="T18" fmla="*/ 514 w 538"/>
                  <a:gd name="T19" fmla="*/ 3 h 18"/>
                  <a:gd name="T20" fmla="*/ 523 w 538"/>
                  <a:gd name="T21" fmla="*/ 3 h 18"/>
                  <a:gd name="T22" fmla="*/ 530 w 538"/>
                  <a:gd name="T23" fmla="*/ 3 h 18"/>
                  <a:gd name="T24" fmla="*/ 534 w 538"/>
                  <a:gd name="T25" fmla="*/ 5 h 18"/>
                  <a:gd name="T26" fmla="*/ 538 w 538"/>
                  <a:gd name="T27" fmla="*/ 5 h 18"/>
                  <a:gd name="T28" fmla="*/ 538 w 538"/>
                  <a:gd name="T29" fmla="*/ 7 h 18"/>
                  <a:gd name="T30" fmla="*/ 534 w 538"/>
                  <a:gd name="T31" fmla="*/ 9 h 18"/>
                  <a:gd name="T32" fmla="*/ 530 w 538"/>
                  <a:gd name="T33" fmla="*/ 11 h 18"/>
                  <a:gd name="T34" fmla="*/ 487 w 538"/>
                  <a:gd name="T35" fmla="*/ 14 h 18"/>
                  <a:gd name="T36" fmla="*/ 443 w 538"/>
                  <a:gd name="T37" fmla="*/ 14 h 18"/>
                  <a:gd name="T38" fmla="*/ 399 w 538"/>
                  <a:gd name="T39" fmla="*/ 14 h 18"/>
                  <a:gd name="T40" fmla="*/ 354 w 538"/>
                  <a:gd name="T41" fmla="*/ 16 h 18"/>
                  <a:gd name="T42" fmla="*/ 308 w 538"/>
                  <a:gd name="T43" fmla="*/ 16 h 18"/>
                  <a:gd name="T44" fmla="*/ 261 w 538"/>
                  <a:gd name="T45" fmla="*/ 16 h 18"/>
                  <a:gd name="T46" fmla="*/ 213 w 538"/>
                  <a:gd name="T47" fmla="*/ 16 h 18"/>
                  <a:gd name="T48" fmla="*/ 168 w 538"/>
                  <a:gd name="T49" fmla="*/ 18 h 18"/>
                  <a:gd name="T50" fmla="*/ 153 w 538"/>
                  <a:gd name="T51" fmla="*/ 18 h 18"/>
                  <a:gd name="T52" fmla="*/ 133 w 538"/>
                  <a:gd name="T53" fmla="*/ 18 h 18"/>
                  <a:gd name="T54" fmla="*/ 113 w 538"/>
                  <a:gd name="T55" fmla="*/ 18 h 18"/>
                  <a:gd name="T56" fmla="*/ 95 w 538"/>
                  <a:gd name="T57" fmla="*/ 18 h 18"/>
                  <a:gd name="T58" fmla="*/ 73 w 538"/>
                  <a:gd name="T59" fmla="*/ 18 h 18"/>
                  <a:gd name="T60" fmla="*/ 55 w 538"/>
                  <a:gd name="T61" fmla="*/ 18 h 18"/>
                  <a:gd name="T62" fmla="*/ 37 w 538"/>
                  <a:gd name="T63" fmla="*/ 18 h 18"/>
                  <a:gd name="T64" fmla="*/ 22 w 538"/>
                  <a:gd name="T65" fmla="*/ 18 h 18"/>
                  <a:gd name="T66" fmla="*/ 13 w 538"/>
                  <a:gd name="T67" fmla="*/ 16 h 18"/>
                  <a:gd name="T68" fmla="*/ 6 w 538"/>
                  <a:gd name="T69" fmla="*/ 14 h 18"/>
                  <a:gd name="T70" fmla="*/ 2 w 538"/>
                  <a:gd name="T71" fmla="*/ 11 h 18"/>
                  <a:gd name="T72" fmla="*/ 0 w 538"/>
                  <a:gd name="T73" fmla="*/ 11 h 18"/>
                  <a:gd name="T74" fmla="*/ 0 w 538"/>
                  <a:gd name="T75" fmla="*/ 7 h 18"/>
                  <a:gd name="T76" fmla="*/ 2 w 538"/>
                  <a:gd name="T77" fmla="*/ 7 h 18"/>
                  <a:gd name="T78" fmla="*/ 4 w 538"/>
                  <a:gd name="T79" fmla="*/ 5 h 18"/>
                  <a:gd name="T80" fmla="*/ 11 w 538"/>
                  <a:gd name="T81" fmla="*/ 5 h 18"/>
                  <a:gd name="T82" fmla="*/ 33 w 538"/>
                  <a:gd name="T83" fmla="*/ 3 h 18"/>
                  <a:gd name="T84" fmla="*/ 60 w 538"/>
                  <a:gd name="T85" fmla="*/ 3 h 18"/>
                  <a:gd name="T86" fmla="*/ 86 w 538"/>
                  <a:gd name="T87" fmla="*/ 3 h 18"/>
                  <a:gd name="T88" fmla="*/ 117 w 538"/>
                  <a:gd name="T89" fmla="*/ 5 h 18"/>
                  <a:gd name="T90" fmla="*/ 144 w 538"/>
                  <a:gd name="T91" fmla="*/ 5 h 18"/>
                  <a:gd name="T92" fmla="*/ 173 w 538"/>
                  <a:gd name="T93" fmla="*/ 5 h 18"/>
                  <a:gd name="T94" fmla="*/ 195 w 538"/>
                  <a:gd name="T95" fmla="*/ 5 h 18"/>
                  <a:gd name="T96" fmla="*/ 215 w 538"/>
                  <a:gd name="T97" fmla="*/ 5 h 18"/>
                  <a:gd name="T98" fmla="*/ 230 w 538"/>
                  <a:gd name="T99" fmla="*/ 5 h 18"/>
                  <a:gd name="T100" fmla="*/ 248 w 538"/>
                  <a:gd name="T101" fmla="*/ 3 h 18"/>
                  <a:gd name="T102" fmla="*/ 264 w 538"/>
                  <a:gd name="T103" fmla="*/ 3 h 18"/>
                  <a:gd name="T104" fmla="*/ 279 w 538"/>
                  <a:gd name="T105" fmla="*/ 3 h 18"/>
                  <a:gd name="T106" fmla="*/ 295 w 538"/>
                  <a:gd name="T107" fmla="*/ 3 h 18"/>
                  <a:gd name="T108" fmla="*/ 308 w 538"/>
                  <a:gd name="T109" fmla="*/ 3 h 18"/>
                  <a:gd name="T110" fmla="*/ 323 w 538"/>
                  <a:gd name="T111" fmla="*/ 3 h 18"/>
                  <a:gd name="T112" fmla="*/ 337 w 538"/>
                  <a:gd name="T113" fmla="*/ 3 h 18"/>
                  <a:gd name="T114" fmla="*/ 337 w 538"/>
                  <a:gd name="T115" fmla="*/ 3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8"/>
                  <a:gd name="T175" fmla="*/ 0 h 18"/>
                  <a:gd name="T176" fmla="*/ 538 w 538"/>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8" h="18">
                    <a:moveTo>
                      <a:pt x="337" y="3"/>
                    </a:moveTo>
                    <a:lnTo>
                      <a:pt x="354" y="0"/>
                    </a:lnTo>
                    <a:lnTo>
                      <a:pt x="374" y="0"/>
                    </a:lnTo>
                    <a:lnTo>
                      <a:pt x="397" y="0"/>
                    </a:lnTo>
                    <a:lnTo>
                      <a:pt x="421" y="0"/>
                    </a:lnTo>
                    <a:lnTo>
                      <a:pt x="443" y="0"/>
                    </a:lnTo>
                    <a:lnTo>
                      <a:pt x="465" y="0"/>
                    </a:lnTo>
                    <a:lnTo>
                      <a:pt x="485" y="0"/>
                    </a:lnTo>
                    <a:lnTo>
                      <a:pt x="503" y="3"/>
                    </a:lnTo>
                    <a:lnTo>
                      <a:pt x="514" y="3"/>
                    </a:lnTo>
                    <a:lnTo>
                      <a:pt x="523" y="3"/>
                    </a:lnTo>
                    <a:lnTo>
                      <a:pt x="530" y="3"/>
                    </a:lnTo>
                    <a:lnTo>
                      <a:pt x="534" y="5"/>
                    </a:lnTo>
                    <a:lnTo>
                      <a:pt x="538" y="5"/>
                    </a:lnTo>
                    <a:lnTo>
                      <a:pt x="538" y="7"/>
                    </a:lnTo>
                    <a:lnTo>
                      <a:pt x="534" y="9"/>
                    </a:lnTo>
                    <a:lnTo>
                      <a:pt x="530" y="11"/>
                    </a:lnTo>
                    <a:lnTo>
                      <a:pt x="487" y="14"/>
                    </a:lnTo>
                    <a:lnTo>
                      <a:pt x="443" y="14"/>
                    </a:lnTo>
                    <a:lnTo>
                      <a:pt x="399" y="14"/>
                    </a:lnTo>
                    <a:lnTo>
                      <a:pt x="354" y="16"/>
                    </a:lnTo>
                    <a:lnTo>
                      <a:pt x="308" y="16"/>
                    </a:lnTo>
                    <a:lnTo>
                      <a:pt x="261" y="16"/>
                    </a:lnTo>
                    <a:lnTo>
                      <a:pt x="213" y="16"/>
                    </a:lnTo>
                    <a:lnTo>
                      <a:pt x="168" y="18"/>
                    </a:lnTo>
                    <a:lnTo>
                      <a:pt x="153" y="18"/>
                    </a:lnTo>
                    <a:lnTo>
                      <a:pt x="133" y="18"/>
                    </a:lnTo>
                    <a:lnTo>
                      <a:pt x="113" y="18"/>
                    </a:lnTo>
                    <a:lnTo>
                      <a:pt x="95" y="18"/>
                    </a:lnTo>
                    <a:lnTo>
                      <a:pt x="73" y="18"/>
                    </a:lnTo>
                    <a:lnTo>
                      <a:pt x="55" y="18"/>
                    </a:lnTo>
                    <a:lnTo>
                      <a:pt x="37" y="18"/>
                    </a:lnTo>
                    <a:lnTo>
                      <a:pt x="22" y="18"/>
                    </a:lnTo>
                    <a:lnTo>
                      <a:pt x="13" y="16"/>
                    </a:lnTo>
                    <a:lnTo>
                      <a:pt x="6" y="14"/>
                    </a:lnTo>
                    <a:lnTo>
                      <a:pt x="2" y="11"/>
                    </a:lnTo>
                    <a:lnTo>
                      <a:pt x="0" y="11"/>
                    </a:lnTo>
                    <a:lnTo>
                      <a:pt x="0" y="7"/>
                    </a:lnTo>
                    <a:lnTo>
                      <a:pt x="2" y="7"/>
                    </a:lnTo>
                    <a:lnTo>
                      <a:pt x="4" y="5"/>
                    </a:lnTo>
                    <a:lnTo>
                      <a:pt x="11" y="5"/>
                    </a:lnTo>
                    <a:lnTo>
                      <a:pt x="33" y="3"/>
                    </a:lnTo>
                    <a:lnTo>
                      <a:pt x="60" y="3"/>
                    </a:lnTo>
                    <a:lnTo>
                      <a:pt x="86" y="3"/>
                    </a:lnTo>
                    <a:lnTo>
                      <a:pt x="117" y="5"/>
                    </a:lnTo>
                    <a:lnTo>
                      <a:pt x="144" y="5"/>
                    </a:lnTo>
                    <a:lnTo>
                      <a:pt x="173" y="5"/>
                    </a:lnTo>
                    <a:lnTo>
                      <a:pt x="195" y="5"/>
                    </a:lnTo>
                    <a:lnTo>
                      <a:pt x="215" y="5"/>
                    </a:lnTo>
                    <a:lnTo>
                      <a:pt x="230" y="5"/>
                    </a:lnTo>
                    <a:lnTo>
                      <a:pt x="248" y="3"/>
                    </a:lnTo>
                    <a:lnTo>
                      <a:pt x="264" y="3"/>
                    </a:lnTo>
                    <a:lnTo>
                      <a:pt x="279" y="3"/>
                    </a:lnTo>
                    <a:lnTo>
                      <a:pt x="295" y="3"/>
                    </a:lnTo>
                    <a:lnTo>
                      <a:pt x="308" y="3"/>
                    </a:lnTo>
                    <a:lnTo>
                      <a:pt x="323" y="3"/>
                    </a:lnTo>
                    <a:lnTo>
                      <a:pt x="337" y="3"/>
                    </a:lnTo>
                    <a:close/>
                  </a:path>
                </a:pathLst>
              </a:custGeom>
              <a:solidFill>
                <a:srgbClr val="FFFF85"/>
              </a:solidFill>
              <a:ln w="9525">
                <a:noFill/>
                <a:round/>
                <a:headEnd/>
                <a:tailEnd/>
              </a:ln>
            </p:spPr>
            <p:txBody>
              <a:bodyPr/>
              <a:lstStyle/>
              <a:p>
                <a:endParaRPr lang="en-US"/>
              </a:p>
            </p:txBody>
          </p:sp>
          <p:sp>
            <p:nvSpPr>
              <p:cNvPr id="157720" name="Freeform 22"/>
              <p:cNvSpPr>
                <a:spLocks/>
              </p:cNvSpPr>
              <p:nvPr/>
            </p:nvSpPr>
            <p:spPr bwMode="auto">
              <a:xfrm>
                <a:off x="2826" y="1017"/>
                <a:ext cx="244" cy="20"/>
              </a:xfrm>
              <a:custGeom>
                <a:avLst/>
                <a:gdLst>
                  <a:gd name="T0" fmla="*/ 189 w 244"/>
                  <a:gd name="T1" fmla="*/ 0 h 20"/>
                  <a:gd name="T2" fmla="*/ 193 w 244"/>
                  <a:gd name="T3" fmla="*/ 0 h 20"/>
                  <a:gd name="T4" fmla="*/ 200 w 244"/>
                  <a:gd name="T5" fmla="*/ 0 h 20"/>
                  <a:gd name="T6" fmla="*/ 207 w 244"/>
                  <a:gd name="T7" fmla="*/ 0 h 20"/>
                  <a:gd name="T8" fmla="*/ 213 w 244"/>
                  <a:gd name="T9" fmla="*/ 0 h 20"/>
                  <a:gd name="T10" fmla="*/ 220 w 244"/>
                  <a:gd name="T11" fmla="*/ 0 h 20"/>
                  <a:gd name="T12" fmla="*/ 229 w 244"/>
                  <a:gd name="T13" fmla="*/ 0 h 20"/>
                  <a:gd name="T14" fmla="*/ 233 w 244"/>
                  <a:gd name="T15" fmla="*/ 0 h 20"/>
                  <a:gd name="T16" fmla="*/ 240 w 244"/>
                  <a:gd name="T17" fmla="*/ 0 h 20"/>
                  <a:gd name="T18" fmla="*/ 244 w 244"/>
                  <a:gd name="T19" fmla="*/ 4 h 20"/>
                  <a:gd name="T20" fmla="*/ 242 w 244"/>
                  <a:gd name="T21" fmla="*/ 11 h 20"/>
                  <a:gd name="T22" fmla="*/ 231 w 244"/>
                  <a:gd name="T23" fmla="*/ 13 h 20"/>
                  <a:gd name="T24" fmla="*/ 220 w 244"/>
                  <a:gd name="T25" fmla="*/ 16 h 20"/>
                  <a:gd name="T26" fmla="*/ 209 w 244"/>
                  <a:gd name="T27" fmla="*/ 16 h 20"/>
                  <a:gd name="T28" fmla="*/ 198 w 244"/>
                  <a:gd name="T29" fmla="*/ 16 h 20"/>
                  <a:gd name="T30" fmla="*/ 187 w 244"/>
                  <a:gd name="T31" fmla="*/ 16 h 20"/>
                  <a:gd name="T32" fmla="*/ 176 w 244"/>
                  <a:gd name="T33" fmla="*/ 16 h 20"/>
                  <a:gd name="T34" fmla="*/ 162 w 244"/>
                  <a:gd name="T35" fmla="*/ 16 h 20"/>
                  <a:gd name="T36" fmla="*/ 153 w 244"/>
                  <a:gd name="T37" fmla="*/ 18 h 20"/>
                  <a:gd name="T38" fmla="*/ 136 w 244"/>
                  <a:gd name="T39" fmla="*/ 18 h 20"/>
                  <a:gd name="T40" fmla="*/ 118 w 244"/>
                  <a:gd name="T41" fmla="*/ 18 h 20"/>
                  <a:gd name="T42" fmla="*/ 100 w 244"/>
                  <a:gd name="T43" fmla="*/ 18 h 20"/>
                  <a:gd name="T44" fmla="*/ 82 w 244"/>
                  <a:gd name="T45" fmla="*/ 20 h 20"/>
                  <a:gd name="T46" fmla="*/ 63 w 244"/>
                  <a:gd name="T47" fmla="*/ 20 h 20"/>
                  <a:gd name="T48" fmla="*/ 43 w 244"/>
                  <a:gd name="T49" fmla="*/ 20 h 20"/>
                  <a:gd name="T50" fmla="*/ 25 w 244"/>
                  <a:gd name="T51" fmla="*/ 20 h 20"/>
                  <a:gd name="T52" fmla="*/ 9 w 244"/>
                  <a:gd name="T53" fmla="*/ 20 h 20"/>
                  <a:gd name="T54" fmla="*/ 3 w 244"/>
                  <a:gd name="T55" fmla="*/ 18 h 20"/>
                  <a:gd name="T56" fmla="*/ 0 w 244"/>
                  <a:gd name="T57" fmla="*/ 16 h 20"/>
                  <a:gd name="T58" fmla="*/ 0 w 244"/>
                  <a:gd name="T59" fmla="*/ 13 h 20"/>
                  <a:gd name="T60" fmla="*/ 7 w 244"/>
                  <a:gd name="T61" fmla="*/ 9 h 20"/>
                  <a:gd name="T62" fmla="*/ 18 w 244"/>
                  <a:gd name="T63" fmla="*/ 9 h 20"/>
                  <a:gd name="T64" fmla="*/ 29 w 244"/>
                  <a:gd name="T65" fmla="*/ 7 h 20"/>
                  <a:gd name="T66" fmla="*/ 40 w 244"/>
                  <a:gd name="T67" fmla="*/ 7 h 20"/>
                  <a:gd name="T68" fmla="*/ 51 w 244"/>
                  <a:gd name="T69" fmla="*/ 7 h 20"/>
                  <a:gd name="T70" fmla="*/ 63 w 244"/>
                  <a:gd name="T71" fmla="*/ 7 h 20"/>
                  <a:gd name="T72" fmla="*/ 74 w 244"/>
                  <a:gd name="T73" fmla="*/ 7 h 20"/>
                  <a:gd name="T74" fmla="*/ 82 w 244"/>
                  <a:gd name="T75" fmla="*/ 7 h 20"/>
                  <a:gd name="T76" fmla="*/ 94 w 244"/>
                  <a:gd name="T77" fmla="*/ 7 h 20"/>
                  <a:gd name="T78" fmla="*/ 105 w 244"/>
                  <a:gd name="T79" fmla="*/ 4 h 20"/>
                  <a:gd name="T80" fmla="*/ 118 w 244"/>
                  <a:gd name="T81" fmla="*/ 4 h 20"/>
                  <a:gd name="T82" fmla="*/ 129 w 244"/>
                  <a:gd name="T83" fmla="*/ 2 h 20"/>
                  <a:gd name="T84" fmla="*/ 142 w 244"/>
                  <a:gd name="T85" fmla="*/ 2 h 20"/>
                  <a:gd name="T86" fmla="*/ 153 w 244"/>
                  <a:gd name="T87" fmla="*/ 2 h 20"/>
                  <a:gd name="T88" fmla="*/ 164 w 244"/>
                  <a:gd name="T89" fmla="*/ 0 h 20"/>
                  <a:gd name="T90" fmla="*/ 176 w 244"/>
                  <a:gd name="T91" fmla="*/ 0 h 20"/>
                  <a:gd name="T92" fmla="*/ 189 w 244"/>
                  <a:gd name="T93" fmla="*/ 0 h 20"/>
                  <a:gd name="T94" fmla="*/ 189 w 244"/>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4"/>
                  <a:gd name="T145" fmla="*/ 0 h 20"/>
                  <a:gd name="T146" fmla="*/ 244 w 244"/>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4" h="20">
                    <a:moveTo>
                      <a:pt x="189" y="0"/>
                    </a:moveTo>
                    <a:lnTo>
                      <a:pt x="193" y="0"/>
                    </a:lnTo>
                    <a:lnTo>
                      <a:pt x="200" y="0"/>
                    </a:lnTo>
                    <a:lnTo>
                      <a:pt x="207" y="0"/>
                    </a:lnTo>
                    <a:lnTo>
                      <a:pt x="213" y="0"/>
                    </a:lnTo>
                    <a:lnTo>
                      <a:pt x="220" y="0"/>
                    </a:lnTo>
                    <a:lnTo>
                      <a:pt x="229" y="0"/>
                    </a:lnTo>
                    <a:lnTo>
                      <a:pt x="233" y="0"/>
                    </a:lnTo>
                    <a:lnTo>
                      <a:pt x="240" y="0"/>
                    </a:lnTo>
                    <a:lnTo>
                      <a:pt x="244" y="4"/>
                    </a:lnTo>
                    <a:lnTo>
                      <a:pt x="242" y="11"/>
                    </a:lnTo>
                    <a:lnTo>
                      <a:pt x="231" y="13"/>
                    </a:lnTo>
                    <a:lnTo>
                      <a:pt x="220" y="16"/>
                    </a:lnTo>
                    <a:lnTo>
                      <a:pt x="209" y="16"/>
                    </a:lnTo>
                    <a:lnTo>
                      <a:pt x="198" y="16"/>
                    </a:lnTo>
                    <a:lnTo>
                      <a:pt x="187" y="16"/>
                    </a:lnTo>
                    <a:lnTo>
                      <a:pt x="176" y="16"/>
                    </a:lnTo>
                    <a:lnTo>
                      <a:pt x="162" y="16"/>
                    </a:lnTo>
                    <a:lnTo>
                      <a:pt x="153" y="18"/>
                    </a:lnTo>
                    <a:lnTo>
                      <a:pt x="136" y="18"/>
                    </a:lnTo>
                    <a:lnTo>
                      <a:pt x="118" y="18"/>
                    </a:lnTo>
                    <a:lnTo>
                      <a:pt x="100" y="18"/>
                    </a:lnTo>
                    <a:lnTo>
                      <a:pt x="82" y="20"/>
                    </a:lnTo>
                    <a:lnTo>
                      <a:pt x="63" y="20"/>
                    </a:lnTo>
                    <a:lnTo>
                      <a:pt x="43" y="20"/>
                    </a:lnTo>
                    <a:lnTo>
                      <a:pt x="25" y="20"/>
                    </a:lnTo>
                    <a:lnTo>
                      <a:pt x="9" y="20"/>
                    </a:lnTo>
                    <a:lnTo>
                      <a:pt x="3" y="18"/>
                    </a:lnTo>
                    <a:lnTo>
                      <a:pt x="0" y="16"/>
                    </a:lnTo>
                    <a:lnTo>
                      <a:pt x="0" y="13"/>
                    </a:lnTo>
                    <a:lnTo>
                      <a:pt x="7" y="9"/>
                    </a:lnTo>
                    <a:lnTo>
                      <a:pt x="18" y="9"/>
                    </a:lnTo>
                    <a:lnTo>
                      <a:pt x="29" y="7"/>
                    </a:lnTo>
                    <a:lnTo>
                      <a:pt x="40" y="7"/>
                    </a:lnTo>
                    <a:lnTo>
                      <a:pt x="51" y="7"/>
                    </a:lnTo>
                    <a:lnTo>
                      <a:pt x="63" y="7"/>
                    </a:lnTo>
                    <a:lnTo>
                      <a:pt x="74" y="7"/>
                    </a:lnTo>
                    <a:lnTo>
                      <a:pt x="82" y="7"/>
                    </a:lnTo>
                    <a:lnTo>
                      <a:pt x="94" y="7"/>
                    </a:lnTo>
                    <a:lnTo>
                      <a:pt x="105" y="4"/>
                    </a:lnTo>
                    <a:lnTo>
                      <a:pt x="118" y="4"/>
                    </a:lnTo>
                    <a:lnTo>
                      <a:pt x="129" y="2"/>
                    </a:lnTo>
                    <a:lnTo>
                      <a:pt x="142" y="2"/>
                    </a:lnTo>
                    <a:lnTo>
                      <a:pt x="153"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21" name="Freeform 23"/>
              <p:cNvSpPr>
                <a:spLocks/>
              </p:cNvSpPr>
              <p:nvPr/>
            </p:nvSpPr>
            <p:spPr bwMode="auto">
              <a:xfrm>
                <a:off x="2769" y="857"/>
                <a:ext cx="277" cy="20"/>
              </a:xfrm>
              <a:custGeom>
                <a:avLst/>
                <a:gdLst>
                  <a:gd name="T0" fmla="*/ 224 w 277"/>
                  <a:gd name="T1" fmla="*/ 3 h 20"/>
                  <a:gd name="T2" fmla="*/ 230 w 277"/>
                  <a:gd name="T3" fmla="*/ 0 h 20"/>
                  <a:gd name="T4" fmla="*/ 239 w 277"/>
                  <a:gd name="T5" fmla="*/ 0 h 20"/>
                  <a:gd name="T6" fmla="*/ 250 w 277"/>
                  <a:gd name="T7" fmla="*/ 0 h 20"/>
                  <a:gd name="T8" fmla="*/ 261 w 277"/>
                  <a:gd name="T9" fmla="*/ 0 h 20"/>
                  <a:gd name="T10" fmla="*/ 268 w 277"/>
                  <a:gd name="T11" fmla="*/ 0 h 20"/>
                  <a:gd name="T12" fmla="*/ 275 w 277"/>
                  <a:gd name="T13" fmla="*/ 0 h 20"/>
                  <a:gd name="T14" fmla="*/ 277 w 277"/>
                  <a:gd name="T15" fmla="*/ 3 h 20"/>
                  <a:gd name="T16" fmla="*/ 277 w 277"/>
                  <a:gd name="T17" fmla="*/ 9 h 20"/>
                  <a:gd name="T18" fmla="*/ 266 w 277"/>
                  <a:gd name="T19" fmla="*/ 12 h 20"/>
                  <a:gd name="T20" fmla="*/ 255 w 277"/>
                  <a:gd name="T21" fmla="*/ 12 h 20"/>
                  <a:gd name="T22" fmla="*/ 241 w 277"/>
                  <a:gd name="T23" fmla="*/ 14 h 20"/>
                  <a:gd name="T24" fmla="*/ 228 w 277"/>
                  <a:gd name="T25" fmla="*/ 14 h 20"/>
                  <a:gd name="T26" fmla="*/ 213 w 277"/>
                  <a:gd name="T27" fmla="*/ 14 h 20"/>
                  <a:gd name="T28" fmla="*/ 199 w 277"/>
                  <a:gd name="T29" fmla="*/ 16 h 20"/>
                  <a:gd name="T30" fmla="*/ 184 w 277"/>
                  <a:gd name="T31" fmla="*/ 16 h 20"/>
                  <a:gd name="T32" fmla="*/ 170 w 277"/>
                  <a:gd name="T33" fmla="*/ 16 h 20"/>
                  <a:gd name="T34" fmla="*/ 151 w 277"/>
                  <a:gd name="T35" fmla="*/ 16 h 20"/>
                  <a:gd name="T36" fmla="*/ 128 w 277"/>
                  <a:gd name="T37" fmla="*/ 18 h 20"/>
                  <a:gd name="T38" fmla="*/ 106 w 277"/>
                  <a:gd name="T39" fmla="*/ 18 h 20"/>
                  <a:gd name="T40" fmla="*/ 86 w 277"/>
                  <a:gd name="T41" fmla="*/ 20 h 20"/>
                  <a:gd name="T42" fmla="*/ 64 w 277"/>
                  <a:gd name="T43" fmla="*/ 20 h 20"/>
                  <a:gd name="T44" fmla="*/ 44 w 277"/>
                  <a:gd name="T45" fmla="*/ 20 h 20"/>
                  <a:gd name="T46" fmla="*/ 26 w 277"/>
                  <a:gd name="T47" fmla="*/ 20 h 20"/>
                  <a:gd name="T48" fmla="*/ 9 w 277"/>
                  <a:gd name="T49" fmla="*/ 20 h 20"/>
                  <a:gd name="T50" fmla="*/ 0 w 277"/>
                  <a:gd name="T51" fmla="*/ 14 h 20"/>
                  <a:gd name="T52" fmla="*/ 2 w 277"/>
                  <a:gd name="T53" fmla="*/ 12 h 20"/>
                  <a:gd name="T54" fmla="*/ 9 w 277"/>
                  <a:gd name="T55" fmla="*/ 7 h 20"/>
                  <a:gd name="T56" fmla="*/ 22 w 277"/>
                  <a:gd name="T57" fmla="*/ 7 h 20"/>
                  <a:gd name="T58" fmla="*/ 35 w 277"/>
                  <a:gd name="T59" fmla="*/ 7 h 20"/>
                  <a:gd name="T60" fmla="*/ 51 w 277"/>
                  <a:gd name="T61" fmla="*/ 7 h 20"/>
                  <a:gd name="T62" fmla="*/ 66 w 277"/>
                  <a:gd name="T63" fmla="*/ 7 h 20"/>
                  <a:gd name="T64" fmla="*/ 80 w 277"/>
                  <a:gd name="T65" fmla="*/ 7 h 20"/>
                  <a:gd name="T66" fmla="*/ 97 w 277"/>
                  <a:gd name="T67" fmla="*/ 5 h 20"/>
                  <a:gd name="T68" fmla="*/ 115 w 277"/>
                  <a:gd name="T69" fmla="*/ 3 h 20"/>
                  <a:gd name="T70" fmla="*/ 133 w 277"/>
                  <a:gd name="T71" fmla="*/ 3 h 20"/>
                  <a:gd name="T72" fmla="*/ 153 w 277"/>
                  <a:gd name="T73" fmla="*/ 3 h 20"/>
                  <a:gd name="T74" fmla="*/ 170 w 277"/>
                  <a:gd name="T75" fmla="*/ 3 h 20"/>
                  <a:gd name="T76" fmla="*/ 188 w 277"/>
                  <a:gd name="T77" fmla="*/ 3 h 20"/>
                  <a:gd name="T78" fmla="*/ 206 w 277"/>
                  <a:gd name="T79" fmla="*/ 3 h 20"/>
                  <a:gd name="T80" fmla="*/ 224 w 277"/>
                  <a:gd name="T81" fmla="*/ 3 h 20"/>
                  <a:gd name="T82" fmla="*/ 224 w 277"/>
                  <a:gd name="T83" fmla="*/ 3 h 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7"/>
                  <a:gd name="T127" fmla="*/ 0 h 20"/>
                  <a:gd name="T128" fmla="*/ 277 w 277"/>
                  <a:gd name="T129" fmla="*/ 20 h 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7" h="20">
                    <a:moveTo>
                      <a:pt x="224" y="3"/>
                    </a:moveTo>
                    <a:lnTo>
                      <a:pt x="230" y="0"/>
                    </a:lnTo>
                    <a:lnTo>
                      <a:pt x="239" y="0"/>
                    </a:lnTo>
                    <a:lnTo>
                      <a:pt x="250" y="0"/>
                    </a:lnTo>
                    <a:lnTo>
                      <a:pt x="261" y="0"/>
                    </a:lnTo>
                    <a:lnTo>
                      <a:pt x="268" y="0"/>
                    </a:lnTo>
                    <a:lnTo>
                      <a:pt x="275" y="0"/>
                    </a:lnTo>
                    <a:lnTo>
                      <a:pt x="277" y="3"/>
                    </a:lnTo>
                    <a:lnTo>
                      <a:pt x="277" y="9"/>
                    </a:lnTo>
                    <a:lnTo>
                      <a:pt x="266" y="12"/>
                    </a:lnTo>
                    <a:lnTo>
                      <a:pt x="255" y="12"/>
                    </a:lnTo>
                    <a:lnTo>
                      <a:pt x="241" y="14"/>
                    </a:lnTo>
                    <a:lnTo>
                      <a:pt x="228" y="14"/>
                    </a:lnTo>
                    <a:lnTo>
                      <a:pt x="213" y="14"/>
                    </a:lnTo>
                    <a:lnTo>
                      <a:pt x="199" y="16"/>
                    </a:lnTo>
                    <a:lnTo>
                      <a:pt x="184" y="16"/>
                    </a:lnTo>
                    <a:lnTo>
                      <a:pt x="170" y="16"/>
                    </a:lnTo>
                    <a:lnTo>
                      <a:pt x="151" y="16"/>
                    </a:lnTo>
                    <a:lnTo>
                      <a:pt x="128" y="18"/>
                    </a:lnTo>
                    <a:lnTo>
                      <a:pt x="106" y="18"/>
                    </a:lnTo>
                    <a:lnTo>
                      <a:pt x="86" y="20"/>
                    </a:lnTo>
                    <a:lnTo>
                      <a:pt x="64" y="20"/>
                    </a:lnTo>
                    <a:lnTo>
                      <a:pt x="44" y="20"/>
                    </a:lnTo>
                    <a:lnTo>
                      <a:pt x="26" y="20"/>
                    </a:lnTo>
                    <a:lnTo>
                      <a:pt x="9" y="20"/>
                    </a:lnTo>
                    <a:lnTo>
                      <a:pt x="0" y="14"/>
                    </a:lnTo>
                    <a:lnTo>
                      <a:pt x="2" y="12"/>
                    </a:lnTo>
                    <a:lnTo>
                      <a:pt x="9" y="7"/>
                    </a:lnTo>
                    <a:lnTo>
                      <a:pt x="22" y="7"/>
                    </a:lnTo>
                    <a:lnTo>
                      <a:pt x="35" y="7"/>
                    </a:lnTo>
                    <a:lnTo>
                      <a:pt x="51" y="7"/>
                    </a:lnTo>
                    <a:lnTo>
                      <a:pt x="66" y="7"/>
                    </a:lnTo>
                    <a:lnTo>
                      <a:pt x="80" y="7"/>
                    </a:lnTo>
                    <a:lnTo>
                      <a:pt x="97" y="5"/>
                    </a:lnTo>
                    <a:lnTo>
                      <a:pt x="115" y="3"/>
                    </a:lnTo>
                    <a:lnTo>
                      <a:pt x="133" y="3"/>
                    </a:lnTo>
                    <a:lnTo>
                      <a:pt x="153" y="3"/>
                    </a:lnTo>
                    <a:lnTo>
                      <a:pt x="170" y="3"/>
                    </a:lnTo>
                    <a:lnTo>
                      <a:pt x="188" y="3"/>
                    </a:lnTo>
                    <a:lnTo>
                      <a:pt x="206" y="3"/>
                    </a:lnTo>
                    <a:lnTo>
                      <a:pt x="224" y="3"/>
                    </a:lnTo>
                    <a:close/>
                  </a:path>
                </a:pathLst>
              </a:custGeom>
              <a:solidFill>
                <a:srgbClr val="FFFF85"/>
              </a:solidFill>
              <a:ln w="9525">
                <a:noFill/>
                <a:round/>
                <a:headEnd/>
                <a:tailEnd/>
              </a:ln>
            </p:spPr>
            <p:txBody>
              <a:bodyPr/>
              <a:lstStyle/>
              <a:p>
                <a:endParaRPr lang="en-US"/>
              </a:p>
            </p:txBody>
          </p:sp>
          <p:sp>
            <p:nvSpPr>
              <p:cNvPr id="157722" name="Freeform 24"/>
              <p:cNvSpPr>
                <a:spLocks/>
              </p:cNvSpPr>
              <p:nvPr/>
            </p:nvSpPr>
            <p:spPr bwMode="auto">
              <a:xfrm>
                <a:off x="2756" y="939"/>
                <a:ext cx="310" cy="25"/>
              </a:xfrm>
              <a:custGeom>
                <a:avLst/>
                <a:gdLst>
                  <a:gd name="T0" fmla="*/ 254 w 310"/>
                  <a:gd name="T1" fmla="*/ 3 h 25"/>
                  <a:gd name="T2" fmla="*/ 257 w 310"/>
                  <a:gd name="T3" fmla="*/ 0 h 25"/>
                  <a:gd name="T4" fmla="*/ 263 w 310"/>
                  <a:gd name="T5" fmla="*/ 0 h 25"/>
                  <a:gd name="T6" fmla="*/ 270 w 310"/>
                  <a:gd name="T7" fmla="*/ 0 h 25"/>
                  <a:gd name="T8" fmla="*/ 281 w 310"/>
                  <a:gd name="T9" fmla="*/ 0 h 25"/>
                  <a:gd name="T10" fmla="*/ 288 w 310"/>
                  <a:gd name="T11" fmla="*/ 0 h 25"/>
                  <a:gd name="T12" fmla="*/ 297 w 310"/>
                  <a:gd name="T13" fmla="*/ 0 h 25"/>
                  <a:gd name="T14" fmla="*/ 303 w 310"/>
                  <a:gd name="T15" fmla="*/ 0 h 25"/>
                  <a:gd name="T16" fmla="*/ 308 w 310"/>
                  <a:gd name="T17" fmla="*/ 3 h 25"/>
                  <a:gd name="T18" fmla="*/ 310 w 310"/>
                  <a:gd name="T19" fmla="*/ 5 h 25"/>
                  <a:gd name="T20" fmla="*/ 303 w 310"/>
                  <a:gd name="T21" fmla="*/ 9 h 25"/>
                  <a:gd name="T22" fmla="*/ 299 w 310"/>
                  <a:gd name="T23" fmla="*/ 9 h 25"/>
                  <a:gd name="T24" fmla="*/ 292 w 310"/>
                  <a:gd name="T25" fmla="*/ 12 h 25"/>
                  <a:gd name="T26" fmla="*/ 285 w 310"/>
                  <a:gd name="T27" fmla="*/ 12 h 25"/>
                  <a:gd name="T28" fmla="*/ 281 w 310"/>
                  <a:gd name="T29" fmla="*/ 14 h 25"/>
                  <a:gd name="T30" fmla="*/ 252 w 310"/>
                  <a:gd name="T31" fmla="*/ 14 h 25"/>
                  <a:gd name="T32" fmla="*/ 221 w 310"/>
                  <a:gd name="T33" fmla="*/ 16 h 25"/>
                  <a:gd name="T34" fmla="*/ 188 w 310"/>
                  <a:gd name="T35" fmla="*/ 18 h 25"/>
                  <a:gd name="T36" fmla="*/ 155 w 310"/>
                  <a:gd name="T37" fmla="*/ 20 h 25"/>
                  <a:gd name="T38" fmla="*/ 119 w 310"/>
                  <a:gd name="T39" fmla="*/ 20 h 25"/>
                  <a:gd name="T40" fmla="*/ 86 w 310"/>
                  <a:gd name="T41" fmla="*/ 23 h 25"/>
                  <a:gd name="T42" fmla="*/ 53 w 310"/>
                  <a:gd name="T43" fmla="*/ 23 h 25"/>
                  <a:gd name="T44" fmla="*/ 24 w 310"/>
                  <a:gd name="T45" fmla="*/ 25 h 25"/>
                  <a:gd name="T46" fmla="*/ 15 w 310"/>
                  <a:gd name="T47" fmla="*/ 23 h 25"/>
                  <a:gd name="T48" fmla="*/ 6 w 310"/>
                  <a:gd name="T49" fmla="*/ 23 h 25"/>
                  <a:gd name="T50" fmla="*/ 2 w 310"/>
                  <a:gd name="T51" fmla="*/ 20 h 25"/>
                  <a:gd name="T52" fmla="*/ 0 w 310"/>
                  <a:gd name="T53" fmla="*/ 18 h 25"/>
                  <a:gd name="T54" fmla="*/ 0 w 310"/>
                  <a:gd name="T55" fmla="*/ 16 h 25"/>
                  <a:gd name="T56" fmla="*/ 0 w 310"/>
                  <a:gd name="T57" fmla="*/ 16 h 25"/>
                  <a:gd name="T58" fmla="*/ 4 w 310"/>
                  <a:gd name="T59" fmla="*/ 14 h 25"/>
                  <a:gd name="T60" fmla="*/ 8 w 310"/>
                  <a:gd name="T61" fmla="*/ 14 h 25"/>
                  <a:gd name="T62" fmla="*/ 35 w 310"/>
                  <a:gd name="T63" fmla="*/ 12 h 25"/>
                  <a:gd name="T64" fmla="*/ 66 w 310"/>
                  <a:gd name="T65" fmla="*/ 9 h 25"/>
                  <a:gd name="T66" fmla="*/ 99 w 310"/>
                  <a:gd name="T67" fmla="*/ 9 h 25"/>
                  <a:gd name="T68" fmla="*/ 133 w 310"/>
                  <a:gd name="T69" fmla="*/ 7 h 25"/>
                  <a:gd name="T70" fmla="*/ 166 w 310"/>
                  <a:gd name="T71" fmla="*/ 5 h 25"/>
                  <a:gd name="T72" fmla="*/ 199 w 310"/>
                  <a:gd name="T73" fmla="*/ 5 h 25"/>
                  <a:gd name="T74" fmla="*/ 228 w 310"/>
                  <a:gd name="T75" fmla="*/ 3 h 25"/>
                  <a:gd name="T76" fmla="*/ 254 w 310"/>
                  <a:gd name="T77" fmla="*/ 3 h 25"/>
                  <a:gd name="T78" fmla="*/ 254 w 310"/>
                  <a:gd name="T79" fmla="*/ 3 h 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5"/>
                  <a:gd name="T122" fmla="*/ 310 w 310"/>
                  <a:gd name="T123" fmla="*/ 25 h 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5">
                    <a:moveTo>
                      <a:pt x="254" y="3"/>
                    </a:moveTo>
                    <a:lnTo>
                      <a:pt x="257" y="0"/>
                    </a:lnTo>
                    <a:lnTo>
                      <a:pt x="263" y="0"/>
                    </a:lnTo>
                    <a:lnTo>
                      <a:pt x="270" y="0"/>
                    </a:lnTo>
                    <a:lnTo>
                      <a:pt x="281" y="0"/>
                    </a:lnTo>
                    <a:lnTo>
                      <a:pt x="288" y="0"/>
                    </a:lnTo>
                    <a:lnTo>
                      <a:pt x="297" y="0"/>
                    </a:lnTo>
                    <a:lnTo>
                      <a:pt x="303" y="0"/>
                    </a:lnTo>
                    <a:lnTo>
                      <a:pt x="308" y="3"/>
                    </a:lnTo>
                    <a:lnTo>
                      <a:pt x="310" y="5"/>
                    </a:lnTo>
                    <a:lnTo>
                      <a:pt x="303" y="9"/>
                    </a:lnTo>
                    <a:lnTo>
                      <a:pt x="299" y="9"/>
                    </a:lnTo>
                    <a:lnTo>
                      <a:pt x="292" y="12"/>
                    </a:lnTo>
                    <a:lnTo>
                      <a:pt x="285" y="12"/>
                    </a:lnTo>
                    <a:lnTo>
                      <a:pt x="281" y="14"/>
                    </a:lnTo>
                    <a:lnTo>
                      <a:pt x="252" y="14"/>
                    </a:lnTo>
                    <a:lnTo>
                      <a:pt x="221" y="16"/>
                    </a:lnTo>
                    <a:lnTo>
                      <a:pt x="188" y="18"/>
                    </a:lnTo>
                    <a:lnTo>
                      <a:pt x="155" y="20"/>
                    </a:lnTo>
                    <a:lnTo>
                      <a:pt x="119" y="20"/>
                    </a:lnTo>
                    <a:lnTo>
                      <a:pt x="86" y="23"/>
                    </a:lnTo>
                    <a:lnTo>
                      <a:pt x="53" y="23"/>
                    </a:lnTo>
                    <a:lnTo>
                      <a:pt x="24" y="25"/>
                    </a:lnTo>
                    <a:lnTo>
                      <a:pt x="15" y="23"/>
                    </a:lnTo>
                    <a:lnTo>
                      <a:pt x="6" y="23"/>
                    </a:lnTo>
                    <a:lnTo>
                      <a:pt x="2" y="20"/>
                    </a:lnTo>
                    <a:lnTo>
                      <a:pt x="0" y="18"/>
                    </a:lnTo>
                    <a:lnTo>
                      <a:pt x="0" y="16"/>
                    </a:lnTo>
                    <a:lnTo>
                      <a:pt x="4" y="14"/>
                    </a:lnTo>
                    <a:lnTo>
                      <a:pt x="8" y="14"/>
                    </a:lnTo>
                    <a:lnTo>
                      <a:pt x="35" y="12"/>
                    </a:lnTo>
                    <a:lnTo>
                      <a:pt x="66" y="9"/>
                    </a:lnTo>
                    <a:lnTo>
                      <a:pt x="99" y="9"/>
                    </a:lnTo>
                    <a:lnTo>
                      <a:pt x="133" y="7"/>
                    </a:lnTo>
                    <a:lnTo>
                      <a:pt x="166" y="5"/>
                    </a:lnTo>
                    <a:lnTo>
                      <a:pt x="199" y="5"/>
                    </a:lnTo>
                    <a:lnTo>
                      <a:pt x="228" y="3"/>
                    </a:lnTo>
                    <a:lnTo>
                      <a:pt x="254" y="3"/>
                    </a:lnTo>
                    <a:close/>
                  </a:path>
                </a:pathLst>
              </a:custGeom>
              <a:solidFill>
                <a:srgbClr val="FFFF85"/>
              </a:solidFill>
              <a:ln w="9525">
                <a:noFill/>
                <a:round/>
                <a:headEnd/>
                <a:tailEnd/>
              </a:ln>
            </p:spPr>
            <p:txBody>
              <a:bodyPr/>
              <a:lstStyle/>
              <a:p>
                <a:endParaRPr lang="en-US"/>
              </a:p>
            </p:txBody>
          </p:sp>
          <p:sp>
            <p:nvSpPr>
              <p:cNvPr id="157723" name="Freeform 25"/>
              <p:cNvSpPr>
                <a:spLocks/>
              </p:cNvSpPr>
              <p:nvPr/>
            </p:nvSpPr>
            <p:spPr bwMode="auto">
              <a:xfrm>
                <a:off x="2937" y="964"/>
                <a:ext cx="118" cy="20"/>
              </a:xfrm>
              <a:custGeom>
                <a:avLst/>
                <a:gdLst>
                  <a:gd name="T0" fmla="*/ 34 w 118"/>
                  <a:gd name="T1" fmla="*/ 4 h 20"/>
                  <a:gd name="T2" fmla="*/ 40 w 118"/>
                  <a:gd name="T3" fmla="*/ 4 h 20"/>
                  <a:gd name="T4" fmla="*/ 51 w 118"/>
                  <a:gd name="T5" fmla="*/ 2 h 20"/>
                  <a:gd name="T6" fmla="*/ 62 w 118"/>
                  <a:gd name="T7" fmla="*/ 2 h 20"/>
                  <a:gd name="T8" fmla="*/ 73 w 118"/>
                  <a:gd name="T9" fmla="*/ 2 h 20"/>
                  <a:gd name="T10" fmla="*/ 84 w 118"/>
                  <a:gd name="T11" fmla="*/ 0 h 20"/>
                  <a:gd name="T12" fmla="*/ 93 w 118"/>
                  <a:gd name="T13" fmla="*/ 0 h 20"/>
                  <a:gd name="T14" fmla="*/ 104 w 118"/>
                  <a:gd name="T15" fmla="*/ 0 h 20"/>
                  <a:gd name="T16" fmla="*/ 113 w 118"/>
                  <a:gd name="T17" fmla="*/ 2 h 20"/>
                  <a:gd name="T18" fmla="*/ 116 w 118"/>
                  <a:gd name="T19" fmla="*/ 4 h 20"/>
                  <a:gd name="T20" fmla="*/ 118 w 118"/>
                  <a:gd name="T21" fmla="*/ 6 h 20"/>
                  <a:gd name="T22" fmla="*/ 118 w 118"/>
                  <a:gd name="T23" fmla="*/ 9 h 20"/>
                  <a:gd name="T24" fmla="*/ 113 w 118"/>
                  <a:gd name="T25" fmla="*/ 11 h 20"/>
                  <a:gd name="T26" fmla="*/ 100 w 118"/>
                  <a:gd name="T27" fmla="*/ 13 h 20"/>
                  <a:gd name="T28" fmla="*/ 87 w 118"/>
                  <a:gd name="T29" fmla="*/ 15 h 20"/>
                  <a:gd name="T30" fmla="*/ 71 w 118"/>
                  <a:gd name="T31" fmla="*/ 15 h 20"/>
                  <a:gd name="T32" fmla="*/ 60 w 118"/>
                  <a:gd name="T33" fmla="*/ 15 h 20"/>
                  <a:gd name="T34" fmla="*/ 45 w 118"/>
                  <a:gd name="T35" fmla="*/ 15 h 20"/>
                  <a:gd name="T36" fmla="*/ 31 w 118"/>
                  <a:gd name="T37" fmla="*/ 15 h 20"/>
                  <a:gd name="T38" fmla="*/ 18 w 118"/>
                  <a:gd name="T39" fmla="*/ 15 h 20"/>
                  <a:gd name="T40" fmla="*/ 5 w 118"/>
                  <a:gd name="T41" fmla="*/ 20 h 20"/>
                  <a:gd name="T42" fmla="*/ 0 w 118"/>
                  <a:gd name="T43" fmla="*/ 13 h 20"/>
                  <a:gd name="T44" fmla="*/ 2 w 118"/>
                  <a:gd name="T45" fmla="*/ 9 h 20"/>
                  <a:gd name="T46" fmla="*/ 5 w 118"/>
                  <a:gd name="T47" fmla="*/ 9 h 20"/>
                  <a:gd name="T48" fmla="*/ 7 w 118"/>
                  <a:gd name="T49" fmla="*/ 6 h 20"/>
                  <a:gd name="T50" fmla="*/ 11 w 118"/>
                  <a:gd name="T51" fmla="*/ 4 h 20"/>
                  <a:gd name="T52" fmla="*/ 18 w 118"/>
                  <a:gd name="T53" fmla="*/ 4 h 20"/>
                  <a:gd name="T54" fmla="*/ 22 w 118"/>
                  <a:gd name="T55" fmla="*/ 4 h 20"/>
                  <a:gd name="T56" fmla="*/ 27 w 118"/>
                  <a:gd name="T57" fmla="*/ 4 h 20"/>
                  <a:gd name="T58" fmla="*/ 31 w 118"/>
                  <a:gd name="T59" fmla="*/ 4 h 20"/>
                  <a:gd name="T60" fmla="*/ 34 w 118"/>
                  <a:gd name="T61" fmla="*/ 4 h 20"/>
                  <a:gd name="T62" fmla="*/ 34 w 118"/>
                  <a:gd name="T63" fmla="*/ 4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8"/>
                  <a:gd name="T97" fmla="*/ 0 h 20"/>
                  <a:gd name="T98" fmla="*/ 118 w 118"/>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8" h="20">
                    <a:moveTo>
                      <a:pt x="34" y="4"/>
                    </a:moveTo>
                    <a:lnTo>
                      <a:pt x="40" y="4"/>
                    </a:lnTo>
                    <a:lnTo>
                      <a:pt x="51" y="2"/>
                    </a:lnTo>
                    <a:lnTo>
                      <a:pt x="62" y="2"/>
                    </a:lnTo>
                    <a:lnTo>
                      <a:pt x="73" y="2"/>
                    </a:lnTo>
                    <a:lnTo>
                      <a:pt x="84" y="0"/>
                    </a:lnTo>
                    <a:lnTo>
                      <a:pt x="93" y="0"/>
                    </a:lnTo>
                    <a:lnTo>
                      <a:pt x="104" y="0"/>
                    </a:lnTo>
                    <a:lnTo>
                      <a:pt x="113" y="2"/>
                    </a:lnTo>
                    <a:lnTo>
                      <a:pt x="116" y="4"/>
                    </a:lnTo>
                    <a:lnTo>
                      <a:pt x="118" y="6"/>
                    </a:lnTo>
                    <a:lnTo>
                      <a:pt x="118" y="9"/>
                    </a:lnTo>
                    <a:lnTo>
                      <a:pt x="113" y="11"/>
                    </a:lnTo>
                    <a:lnTo>
                      <a:pt x="100" y="13"/>
                    </a:lnTo>
                    <a:lnTo>
                      <a:pt x="87" y="15"/>
                    </a:lnTo>
                    <a:lnTo>
                      <a:pt x="71" y="15"/>
                    </a:lnTo>
                    <a:lnTo>
                      <a:pt x="60" y="15"/>
                    </a:lnTo>
                    <a:lnTo>
                      <a:pt x="45" y="15"/>
                    </a:lnTo>
                    <a:lnTo>
                      <a:pt x="31" y="15"/>
                    </a:lnTo>
                    <a:lnTo>
                      <a:pt x="18" y="15"/>
                    </a:lnTo>
                    <a:lnTo>
                      <a:pt x="5" y="20"/>
                    </a:lnTo>
                    <a:lnTo>
                      <a:pt x="0" y="13"/>
                    </a:lnTo>
                    <a:lnTo>
                      <a:pt x="2" y="9"/>
                    </a:lnTo>
                    <a:lnTo>
                      <a:pt x="5" y="9"/>
                    </a:lnTo>
                    <a:lnTo>
                      <a:pt x="7" y="6"/>
                    </a:lnTo>
                    <a:lnTo>
                      <a:pt x="11" y="4"/>
                    </a:lnTo>
                    <a:lnTo>
                      <a:pt x="18" y="4"/>
                    </a:lnTo>
                    <a:lnTo>
                      <a:pt x="22" y="4"/>
                    </a:lnTo>
                    <a:lnTo>
                      <a:pt x="27" y="4"/>
                    </a:lnTo>
                    <a:lnTo>
                      <a:pt x="31" y="4"/>
                    </a:lnTo>
                    <a:lnTo>
                      <a:pt x="34" y="4"/>
                    </a:lnTo>
                    <a:close/>
                  </a:path>
                </a:pathLst>
              </a:custGeom>
              <a:solidFill>
                <a:srgbClr val="FFFF85"/>
              </a:solidFill>
              <a:ln w="9525">
                <a:noFill/>
                <a:round/>
                <a:headEnd/>
                <a:tailEnd/>
              </a:ln>
            </p:spPr>
            <p:txBody>
              <a:bodyPr/>
              <a:lstStyle/>
              <a:p>
                <a:endParaRPr lang="en-US"/>
              </a:p>
            </p:txBody>
          </p:sp>
          <p:sp>
            <p:nvSpPr>
              <p:cNvPr id="157724" name="Freeform 26"/>
              <p:cNvSpPr>
                <a:spLocks/>
              </p:cNvSpPr>
              <p:nvPr/>
            </p:nvSpPr>
            <p:spPr bwMode="auto">
              <a:xfrm>
                <a:off x="2857" y="973"/>
                <a:ext cx="71" cy="13"/>
              </a:xfrm>
              <a:custGeom>
                <a:avLst/>
                <a:gdLst>
                  <a:gd name="T0" fmla="*/ 38 w 71"/>
                  <a:gd name="T1" fmla="*/ 2 h 13"/>
                  <a:gd name="T2" fmla="*/ 45 w 71"/>
                  <a:gd name="T3" fmla="*/ 2 h 13"/>
                  <a:gd name="T4" fmla="*/ 54 w 71"/>
                  <a:gd name="T5" fmla="*/ 2 h 13"/>
                  <a:gd name="T6" fmla="*/ 60 w 71"/>
                  <a:gd name="T7" fmla="*/ 2 h 13"/>
                  <a:gd name="T8" fmla="*/ 67 w 71"/>
                  <a:gd name="T9" fmla="*/ 2 h 13"/>
                  <a:gd name="T10" fmla="*/ 69 w 71"/>
                  <a:gd name="T11" fmla="*/ 2 h 13"/>
                  <a:gd name="T12" fmla="*/ 71 w 71"/>
                  <a:gd name="T13" fmla="*/ 6 h 13"/>
                  <a:gd name="T14" fmla="*/ 71 w 71"/>
                  <a:gd name="T15" fmla="*/ 9 h 13"/>
                  <a:gd name="T16" fmla="*/ 67 w 71"/>
                  <a:gd name="T17" fmla="*/ 11 h 13"/>
                  <a:gd name="T18" fmla="*/ 58 w 71"/>
                  <a:gd name="T19" fmla="*/ 11 h 13"/>
                  <a:gd name="T20" fmla="*/ 51 w 71"/>
                  <a:gd name="T21" fmla="*/ 13 h 13"/>
                  <a:gd name="T22" fmla="*/ 45 w 71"/>
                  <a:gd name="T23" fmla="*/ 13 h 13"/>
                  <a:gd name="T24" fmla="*/ 38 w 71"/>
                  <a:gd name="T25" fmla="*/ 13 h 13"/>
                  <a:gd name="T26" fmla="*/ 29 w 71"/>
                  <a:gd name="T27" fmla="*/ 13 h 13"/>
                  <a:gd name="T28" fmla="*/ 23 w 71"/>
                  <a:gd name="T29" fmla="*/ 13 h 13"/>
                  <a:gd name="T30" fmla="*/ 16 w 71"/>
                  <a:gd name="T31" fmla="*/ 13 h 13"/>
                  <a:gd name="T32" fmla="*/ 9 w 71"/>
                  <a:gd name="T33" fmla="*/ 13 h 13"/>
                  <a:gd name="T34" fmla="*/ 3 w 71"/>
                  <a:gd name="T35" fmla="*/ 11 h 13"/>
                  <a:gd name="T36" fmla="*/ 0 w 71"/>
                  <a:gd name="T37" fmla="*/ 9 h 13"/>
                  <a:gd name="T38" fmla="*/ 0 w 71"/>
                  <a:gd name="T39" fmla="*/ 4 h 13"/>
                  <a:gd name="T40" fmla="*/ 5 w 71"/>
                  <a:gd name="T41" fmla="*/ 2 h 13"/>
                  <a:gd name="T42" fmla="*/ 5 w 71"/>
                  <a:gd name="T43" fmla="*/ 0 h 13"/>
                  <a:gd name="T44" fmla="*/ 9 w 71"/>
                  <a:gd name="T45" fmla="*/ 0 h 13"/>
                  <a:gd name="T46" fmla="*/ 14 w 71"/>
                  <a:gd name="T47" fmla="*/ 0 h 13"/>
                  <a:gd name="T48" fmla="*/ 20 w 71"/>
                  <a:gd name="T49" fmla="*/ 0 h 13"/>
                  <a:gd name="T50" fmla="*/ 25 w 71"/>
                  <a:gd name="T51" fmla="*/ 0 h 13"/>
                  <a:gd name="T52" fmla="*/ 29 w 71"/>
                  <a:gd name="T53" fmla="*/ 2 h 13"/>
                  <a:gd name="T54" fmla="*/ 34 w 71"/>
                  <a:gd name="T55" fmla="*/ 2 h 13"/>
                  <a:gd name="T56" fmla="*/ 38 w 71"/>
                  <a:gd name="T57" fmla="*/ 2 h 13"/>
                  <a:gd name="T58" fmla="*/ 38 w 71"/>
                  <a:gd name="T59" fmla="*/ 2 h 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13"/>
                  <a:gd name="T92" fmla="*/ 71 w 71"/>
                  <a:gd name="T93" fmla="*/ 13 h 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13">
                    <a:moveTo>
                      <a:pt x="38" y="2"/>
                    </a:moveTo>
                    <a:lnTo>
                      <a:pt x="45" y="2"/>
                    </a:lnTo>
                    <a:lnTo>
                      <a:pt x="54" y="2"/>
                    </a:lnTo>
                    <a:lnTo>
                      <a:pt x="60" y="2"/>
                    </a:lnTo>
                    <a:lnTo>
                      <a:pt x="67" y="2"/>
                    </a:lnTo>
                    <a:lnTo>
                      <a:pt x="69" y="2"/>
                    </a:lnTo>
                    <a:lnTo>
                      <a:pt x="71" y="6"/>
                    </a:lnTo>
                    <a:lnTo>
                      <a:pt x="71" y="9"/>
                    </a:lnTo>
                    <a:lnTo>
                      <a:pt x="67" y="11"/>
                    </a:lnTo>
                    <a:lnTo>
                      <a:pt x="58" y="11"/>
                    </a:lnTo>
                    <a:lnTo>
                      <a:pt x="51" y="13"/>
                    </a:lnTo>
                    <a:lnTo>
                      <a:pt x="45" y="13"/>
                    </a:lnTo>
                    <a:lnTo>
                      <a:pt x="38" y="13"/>
                    </a:lnTo>
                    <a:lnTo>
                      <a:pt x="29" y="13"/>
                    </a:lnTo>
                    <a:lnTo>
                      <a:pt x="23" y="13"/>
                    </a:lnTo>
                    <a:lnTo>
                      <a:pt x="16" y="13"/>
                    </a:lnTo>
                    <a:lnTo>
                      <a:pt x="9" y="13"/>
                    </a:lnTo>
                    <a:lnTo>
                      <a:pt x="3" y="11"/>
                    </a:lnTo>
                    <a:lnTo>
                      <a:pt x="0" y="9"/>
                    </a:lnTo>
                    <a:lnTo>
                      <a:pt x="0" y="4"/>
                    </a:lnTo>
                    <a:lnTo>
                      <a:pt x="5" y="2"/>
                    </a:lnTo>
                    <a:lnTo>
                      <a:pt x="5" y="0"/>
                    </a:lnTo>
                    <a:lnTo>
                      <a:pt x="9" y="0"/>
                    </a:lnTo>
                    <a:lnTo>
                      <a:pt x="14" y="0"/>
                    </a:lnTo>
                    <a:lnTo>
                      <a:pt x="20" y="0"/>
                    </a:lnTo>
                    <a:lnTo>
                      <a:pt x="25" y="0"/>
                    </a:lnTo>
                    <a:lnTo>
                      <a:pt x="29" y="2"/>
                    </a:lnTo>
                    <a:lnTo>
                      <a:pt x="34" y="2"/>
                    </a:lnTo>
                    <a:lnTo>
                      <a:pt x="38" y="2"/>
                    </a:lnTo>
                    <a:close/>
                  </a:path>
                </a:pathLst>
              </a:custGeom>
              <a:solidFill>
                <a:srgbClr val="FFFF85"/>
              </a:solidFill>
              <a:ln w="9525">
                <a:noFill/>
                <a:round/>
                <a:headEnd/>
                <a:tailEnd/>
              </a:ln>
            </p:spPr>
            <p:txBody>
              <a:bodyPr/>
              <a:lstStyle/>
              <a:p>
                <a:endParaRPr lang="en-US"/>
              </a:p>
            </p:txBody>
          </p:sp>
          <p:sp>
            <p:nvSpPr>
              <p:cNvPr id="157725" name="Freeform 27"/>
              <p:cNvSpPr>
                <a:spLocks/>
              </p:cNvSpPr>
              <p:nvPr/>
            </p:nvSpPr>
            <p:spPr bwMode="auto">
              <a:xfrm>
                <a:off x="2756" y="1026"/>
                <a:ext cx="57" cy="13"/>
              </a:xfrm>
              <a:custGeom>
                <a:avLst/>
                <a:gdLst>
                  <a:gd name="T0" fmla="*/ 37 w 57"/>
                  <a:gd name="T1" fmla="*/ 0 h 13"/>
                  <a:gd name="T2" fmla="*/ 44 w 57"/>
                  <a:gd name="T3" fmla="*/ 0 h 13"/>
                  <a:gd name="T4" fmla="*/ 50 w 57"/>
                  <a:gd name="T5" fmla="*/ 0 h 13"/>
                  <a:gd name="T6" fmla="*/ 53 w 57"/>
                  <a:gd name="T7" fmla="*/ 0 h 13"/>
                  <a:gd name="T8" fmla="*/ 57 w 57"/>
                  <a:gd name="T9" fmla="*/ 2 h 13"/>
                  <a:gd name="T10" fmla="*/ 57 w 57"/>
                  <a:gd name="T11" fmla="*/ 4 h 13"/>
                  <a:gd name="T12" fmla="*/ 57 w 57"/>
                  <a:gd name="T13" fmla="*/ 11 h 13"/>
                  <a:gd name="T14" fmla="*/ 50 w 57"/>
                  <a:gd name="T15" fmla="*/ 11 h 13"/>
                  <a:gd name="T16" fmla="*/ 44 w 57"/>
                  <a:gd name="T17" fmla="*/ 11 h 13"/>
                  <a:gd name="T18" fmla="*/ 39 w 57"/>
                  <a:gd name="T19" fmla="*/ 11 h 13"/>
                  <a:gd name="T20" fmla="*/ 33 w 57"/>
                  <a:gd name="T21" fmla="*/ 13 h 13"/>
                  <a:gd name="T22" fmla="*/ 26 w 57"/>
                  <a:gd name="T23" fmla="*/ 11 h 13"/>
                  <a:gd name="T24" fmla="*/ 19 w 57"/>
                  <a:gd name="T25" fmla="*/ 11 h 13"/>
                  <a:gd name="T26" fmla="*/ 13 w 57"/>
                  <a:gd name="T27" fmla="*/ 11 h 13"/>
                  <a:gd name="T28" fmla="*/ 8 w 57"/>
                  <a:gd name="T29" fmla="*/ 13 h 13"/>
                  <a:gd name="T30" fmla="*/ 2 w 57"/>
                  <a:gd name="T31" fmla="*/ 7 h 13"/>
                  <a:gd name="T32" fmla="*/ 0 w 57"/>
                  <a:gd name="T33" fmla="*/ 4 h 13"/>
                  <a:gd name="T34" fmla="*/ 2 w 57"/>
                  <a:gd name="T35" fmla="*/ 2 h 13"/>
                  <a:gd name="T36" fmla="*/ 6 w 57"/>
                  <a:gd name="T37" fmla="*/ 0 h 13"/>
                  <a:gd name="T38" fmla="*/ 13 w 57"/>
                  <a:gd name="T39" fmla="*/ 0 h 13"/>
                  <a:gd name="T40" fmla="*/ 24 w 57"/>
                  <a:gd name="T41" fmla="*/ 0 h 13"/>
                  <a:gd name="T42" fmla="*/ 31 w 57"/>
                  <a:gd name="T43" fmla="*/ 0 h 13"/>
                  <a:gd name="T44" fmla="*/ 37 w 57"/>
                  <a:gd name="T45" fmla="*/ 0 h 13"/>
                  <a:gd name="T46" fmla="*/ 37 w 57"/>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7"/>
                  <a:gd name="T73" fmla="*/ 0 h 13"/>
                  <a:gd name="T74" fmla="*/ 57 w 57"/>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7" h="13">
                    <a:moveTo>
                      <a:pt x="37" y="0"/>
                    </a:moveTo>
                    <a:lnTo>
                      <a:pt x="44" y="0"/>
                    </a:lnTo>
                    <a:lnTo>
                      <a:pt x="50" y="0"/>
                    </a:lnTo>
                    <a:lnTo>
                      <a:pt x="53" y="0"/>
                    </a:lnTo>
                    <a:lnTo>
                      <a:pt x="57" y="2"/>
                    </a:lnTo>
                    <a:lnTo>
                      <a:pt x="57" y="4"/>
                    </a:lnTo>
                    <a:lnTo>
                      <a:pt x="57" y="11"/>
                    </a:lnTo>
                    <a:lnTo>
                      <a:pt x="50" y="11"/>
                    </a:lnTo>
                    <a:lnTo>
                      <a:pt x="44" y="11"/>
                    </a:lnTo>
                    <a:lnTo>
                      <a:pt x="39" y="11"/>
                    </a:lnTo>
                    <a:lnTo>
                      <a:pt x="33" y="13"/>
                    </a:lnTo>
                    <a:lnTo>
                      <a:pt x="26" y="11"/>
                    </a:lnTo>
                    <a:lnTo>
                      <a:pt x="19" y="11"/>
                    </a:lnTo>
                    <a:lnTo>
                      <a:pt x="13" y="11"/>
                    </a:lnTo>
                    <a:lnTo>
                      <a:pt x="8" y="13"/>
                    </a:lnTo>
                    <a:lnTo>
                      <a:pt x="2" y="7"/>
                    </a:lnTo>
                    <a:lnTo>
                      <a:pt x="0" y="4"/>
                    </a:lnTo>
                    <a:lnTo>
                      <a:pt x="2" y="2"/>
                    </a:lnTo>
                    <a:lnTo>
                      <a:pt x="6" y="0"/>
                    </a:lnTo>
                    <a:lnTo>
                      <a:pt x="13" y="0"/>
                    </a:lnTo>
                    <a:lnTo>
                      <a:pt x="24" y="0"/>
                    </a:lnTo>
                    <a:lnTo>
                      <a:pt x="31" y="0"/>
                    </a:lnTo>
                    <a:lnTo>
                      <a:pt x="37" y="0"/>
                    </a:lnTo>
                    <a:close/>
                  </a:path>
                </a:pathLst>
              </a:custGeom>
              <a:solidFill>
                <a:srgbClr val="FFFF85"/>
              </a:solidFill>
              <a:ln w="9525">
                <a:noFill/>
                <a:round/>
                <a:headEnd/>
                <a:tailEnd/>
              </a:ln>
            </p:spPr>
            <p:txBody>
              <a:bodyPr/>
              <a:lstStyle/>
              <a:p>
                <a:endParaRPr lang="en-US"/>
              </a:p>
            </p:txBody>
          </p:sp>
          <p:sp>
            <p:nvSpPr>
              <p:cNvPr id="157726" name="Freeform 28"/>
              <p:cNvSpPr>
                <a:spLocks/>
              </p:cNvSpPr>
              <p:nvPr/>
            </p:nvSpPr>
            <p:spPr bwMode="auto">
              <a:xfrm>
                <a:off x="2778" y="1037"/>
                <a:ext cx="330" cy="51"/>
              </a:xfrm>
              <a:custGeom>
                <a:avLst/>
                <a:gdLst>
                  <a:gd name="T0" fmla="*/ 228 w 330"/>
                  <a:gd name="T1" fmla="*/ 0 h 51"/>
                  <a:gd name="T2" fmla="*/ 239 w 330"/>
                  <a:gd name="T3" fmla="*/ 2 h 51"/>
                  <a:gd name="T4" fmla="*/ 243 w 330"/>
                  <a:gd name="T5" fmla="*/ 7 h 51"/>
                  <a:gd name="T6" fmla="*/ 243 w 330"/>
                  <a:gd name="T7" fmla="*/ 11 h 51"/>
                  <a:gd name="T8" fmla="*/ 219 w 330"/>
                  <a:gd name="T9" fmla="*/ 13 h 51"/>
                  <a:gd name="T10" fmla="*/ 177 w 330"/>
                  <a:gd name="T11" fmla="*/ 18 h 51"/>
                  <a:gd name="T12" fmla="*/ 137 w 330"/>
                  <a:gd name="T13" fmla="*/ 22 h 51"/>
                  <a:gd name="T14" fmla="*/ 95 w 330"/>
                  <a:gd name="T15" fmla="*/ 29 h 51"/>
                  <a:gd name="T16" fmla="*/ 106 w 330"/>
                  <a:gd name="T17" fmla="*/ 29 h 51"/>
                  <a:gd name="T18" fmla="*/ 168 w 330"/>
                  <a:gd name="T19" fmla="*/ 29 h 51"/>
                  <a:gd name="T20" fmla="*/ 230 w 330"/>
                  <a:gd name="T21" fmla="*/ 29 h 51"/>
                  <a:gd name="T22" fmla="*/ 292 w 330"/>
                  <a:gd name="T23" fmla="*/ 29 h 51"/>
                  <a:gd name="T24" fmla="*/ 326 w 330"/>
                  <a:gd name="T25" fmla="*/ 31 h 51"/>
                  <a:gd name="T26" fmla="*/ 330 w 330"/>
                  <a:gd name="T27" fmla="*/ 33 h 51"/>
                  <a:gd name="T28" fmla="*/ 330 w 330"/>
                  <a:gd name="T29" fmla="*/ 38 h 51"/>
                  <a:gd name="T30" fmla="*/ 314 w 330"/>
                  <a:gd name="T31" fmla="*/ 42 h 51"/>
                  <a:gd name="T32" fmla="*/ 288 w 330"/>
                  <a:gd name="T33" fmla="*/ 46 h 51"/>
                  <a:gd name="T34" fmla="*/ 261 w 330"/>
                  <a:gd name="T35" fmla="*/ 46 h 51"/>
                  <a:gd name="T36" fmla="*/ 221 w 330"/>
                  <a:gd name="T37" fmla="*/ 44 h 51"/>
                  <a:gd name="T38" fmla="*/ 168 w 330"/>
                  <a:gd name="T39" fmla="*/ 44 h 51"/>
                  <a:gd name="T40" fmla="*/ 115 w 330"/>
                  <a:gd name="T41" fmla="*/ 46 h 51"/>
                  <a:gd name="T42" fmla="*/ 62 w 330"/>
                  <a:gd name="T43" fmla="*/ 46 h 51"/>
                  <a:gd name="T44" fmla="*/ 31 w 330"/>
                  <a:gd name="T45" fmla="*/ 46 h 51"/>
                  <a:gd name="T46" fmla="*/ 13 w 330"/>
                  <a:gd name="T47" fmla="*/ 49 h 51"/>
                  <a:gd name="T48" fmla="*/ 4 w 330"/>
                  <a:gd name="T49" fmla="*/ 49 h 51"/>
                  <a:gd name="T50" fmla="*/ 0 w 330"/>
                  <a:gd name="T51" fmla="*/ 40 h 51"/>
                  <a:gd name="T52" fmla="*/ 13 w 330"/>
                  <a:gd name="T53" fmla="*/ 31 h 51"/>
                  <a:gd name="T54" fmla="*/ 37 w 330"/>
                  <a:gd name="T55" fmla="*/ 29 h 51"/>
                  <a:gd name="T56" fmla="*/ 62 w 330"/>
                  <a:gd name="T57" fmla="*/ 27 h 51"/>
                  <a:gd name="T58" fmla="*/ 91 w 330"/>
                  <a:gd name="T59" fmla="*/ 18 h 51"/>
                  <a:gd name="T60" fmla="*/ 128 w 330"/>
                  <a:gd name="T61" fmla="*/ 11 h 51"/>
                  <a:gd name="T62" fmla="*/ 166 w 330"/>
                  <a:gd name="T63" fmla="*/ 4 h 51"/>
                  <a:gd name="T64" fmla="*/ 204 w 330"/>
                  <a:gd name="T65" fmla="*/ 0 h 51"/>
                  <a:gd name="T66" fmla="*/ 224 w 330"/>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0"/>
                  <a:gd name="T103" fmla="*/ 0 h 51"/>
                  <a:gd name="T104" fmla="*/ 330 w 330"/>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0" h="51">
                    <a:moveTo>
                      <a:pt x="224" y="0"/>
                    </a:moveTo>
                    <a:lnTo>
                      <a:pt x="228" y="0"/>
                    </a:lnTo>
                    <a:lnTo>
                      <a:pt x="235" y="0"/>
                    </a:lnTo>
                    <a:lnTo>
                      <a:pt x="239" y="2"/>
                    </a:lnTo>
                    <a:lnTo>
                      <a:pt x="243" y="4"/>
                    </a:lnTo>
                    <a:lnTo>
                      <a:pt x="243" y="7"/>
                    </a:lnTo>
                    <a:lnTo>
                      <a:pt x="246" y="9"/>
                    </a:lnTo>
                    <a:lnTo>
                      <a:pt x="243" y="11"/>
                    </a:lnTo>
                    <a:lnTo>
                      <a:pt x="241" y="13"/>
                    </a:lnTo>
                    <a:lnTo>
                      <a:pt x="219" y="13"/>
                    </a:lnTo>
                    <a:lnTo>
                      <a:pt x="199" y="18"/>
                    </a:lnTo>
                    <a:lnTo>
                      <a:pt x="177" y="18"/>
                    </a:lnTo>
                    <a:lnTo>
                      <a:pt x="157" y="20"/>
                    </a:lnTo>
                    <a:lnTo>
                      <a:pt x="137" y="22"/>
                    </a:lnTo>
                    <a:lnTo>
                      <a:pt x="115" y="27"/>
                    </a:lnTo>
                    <a:lnTo>
                      <a:pt x="95" y="29"/>
                    </a:lnTo>
                    <a:lnTo>
                      <a:pt x="77" y="33"/>
                    </a:lnTo>
                    <a:lnTo>
                      <a:pt x="106" y="29"/>
                    </a:lnTo>
                    <a:lnTo>
                      <a:pt x="137" y="29"/>
                    </a:lnTo>
                    <a:lnTo>
                      <a:pt x="168" y="29"/>
                    </a:lnTo>
                    <a:lnTo>
                      <a:pt x="199" y="29"/>
                    </a:lnTo>
                    <a:lnTo>
                      <a:pt x="230" y="29"/>
                    </a:lnTo>
                    <a:lnTo>
                      <a:pt x="261" y="31"/>
                    </a:lnTo>
                    <a:lnTo>
                      <a:pt x="292" y="29"/>
                    </a:lnTo>
                    <a:lnTo>
                      <a:pt x="323" y="29"/>
                    </a:lnTo>
                    <a:lnTo>
                      <a:pt x="326" y="31"/>
                    </a:lnTo>
                    <a:lnTo>
                      <a:pt x="330" y="33"/>
                    </a:lnTo>
                    <a:lnTo>
                      <a:pt x="330" y="35"/>
                    </a:lnTo>
                    <a:lnTo>
                      <a:pt x="330" y="38"/>
                    </a:lnTo>
                    <a:lnTo>
                      <a:pt x="323" y="42"/>
                    </a:lnTo>
                    <a:lnTo>
                      <a:pt x="314" y="42"/>
                    </a:lnTo>
                    <a:lnTo>
                      <a:pt x="301" y="46"/>
                    </a:lnTo>
                    <a:lnTo>
                      <a:pt x="288" y="46"/>
                    </a:lnTo>
                    <a:lnTo>
                      <a:pt x="275" y="46"/>
                    </a:lnTo>
                    <a:lnTo>
                      <a:pt x="261" y="46"/>
                    </a:lnTo>
                    <a:lnTo>
                      <a:pt x="248" y="46"/>
                    </a:lnTo>
                    <a:lnTo>
                      <a:pt x="221" y="44"/>
                    </a:lnTo>
                    <a:lnTo>
                      <a:pt x="195" y="44"/>
                    </a:lnTo>
                    <a:lnTo>
                      <a:pt x="168" y="44"/>
                    </a:lnTo>
                    <a:lnTo>
                      <a:pt x="142" y="46"/>
                    </a:lnTo>
                    <a:lnTo>
                      <a:pt x="115" y="46"/>
                    </a:lnTo>
                    <a:lnTo>
                      <a:pt x="88" y="46"/>
                    </a:lnTo>
                    <a:lnTo>
                      <a:pt x="62" y="46"/>
                    </a:lnTo>
                    <a:lnTo>
                      <a:pt x="35" y="46"/>
                    </a:lnTo>
                    <a:lnTo>
                      <a:pt x="31" y="46"/>
                    </a:lnTo>
                    <a:lnTo>
                      <a:pt x="22" y="49"/>
                    </a:lnTo>
                    <a:lnTo>
                      <a:pt x="13" y="49"/>
                    </a:lnTo>
                    <a:lnTo>
                      <a:pt x="9" y="51"/>
                    </a:lnTo>
                    <a:lnTo>
                      <a:pt x="4" y="49"/>
                    </a:lnTo>
                    <a:lnTo>
                      <a:pt x="0" y="46"/>
                    </a:lnTo>
                    <a:lnTo>
                      <a:pt x="0" y="40"/>
                    </a:lnTo>
                    <a:lnTo>
                      <a:pt x="4" y="35"/>
                    </a:lnTo>
                    <a:lnTo>
                      <a:pt x="13" y="31"/>
                    </a:lnTo>
                    <a:lnTo>
                      <a:pt x="24" y="31"/>
                    </a:lnTo>
                    <a:lnTo>
                      <a:pt x="37" y="29"/>
                    </a:lnTo>
                    <a:lnTo>
                      <a:pt x="48" y="29"/>
                    </a:lnTo>
                    <a:lnTo>
                      <a:pt x="62" y="27"/>
                    </a:lnTo>
                    <a:lnTo>
                      <a:pt x="71" y="24"/>
                    </a:lnTo>
                    <a:lnTo>
                      <a:pt x="91" y="18"/>
                    </a:lnTo>
                    <a:lnTo>
                      <a:pt x="108" y="15"/>
                    </a:lnTo>
                    <a:lnTo>
                      <a:pt x="128" y="11"/>
                    </a:lnTo>
                    <a:lnTo>
                      <a:pt x="146" y="9"/>
                    </a:lnTo>
                    <a:lnTo>
                      <a:pt x="166" y="4"/>
                    </a:lnTo>
                    <a:lnTo>
                      <a:pt x="184" y="2"/>
                    </a:lnTo>
                    <a:lnTo>
                      <a:pt x="204" y="0"/>
                    </a:lnTo>
                    <a:lnTo>
                      <a:pt x="224" y="0"/>
                    </a:lnTo>
                    <a:close/>
                  </a:path>
                </a:pathLst>
              </a:custGeom>
              <a:solidFill>
                <a:srgbClr val="FFFF85"/>
              </a:solidFill>
              <a:ln w="9525">
                <a:noFill/>
                <a:round/>
                <a:headEnd/>
                <a:tailEnd/>
              </a:ln>
            </p:spPr>
            <p:txBody>
              <a:bodyPr/>
              <a:lstStyle/>
              <a:p>
                <a:endParaRPr lang="en-US"/>
              </a:p>
            </p:txBody>
          </p:sp>
          <p:sp>
            <p:nvSpPr>
              <p:cNvPr id="157727" name="Freeform 29"/>
              <p:cNvSpPr>
                <a:spLocks/>
              </p:cNvSpPr>
              <p:nvPr/>
            </p:nvSpPr>
            <p:spPr bwMode="auto">
              <a:xfrm>
                <a:off x="2744" y="1090"/>
                <a:ext cx="388" cy="22"/>
              </a:xfrm>
              <a:custGeom>
                <a:avLst/>
                <a:gdLst>
                  <a:gd name="T0" fmla="*/ 379 w 388"/>
                  <a:gd name="T1" fmla="*/ 0 h 22"/>
                  <a:gd name="T2" fmla="*/ 384 w 388"/>
                  <a:gd name="T3" fmla="*/ 0 h 22"/>
                  <a:gd name="T4" fmla="*/ 388 w 388"/>
                  <a:gd name="T5" fmla="*/ 5 h 22"/>
                  <a:gd name="T6" fmla="*/ 388 w 388"/>
                  <a:gd name="T7" fmla="*/ 9 h 22"/>
                  <a:gd name="T8" fmla="*/ 384 w 388"/>
                  <a:gd name="T9" fmla="*/ 13 h 22"/>
                  <a:gd name="T10" fmla="*/ 366 w 388"/>
                  <a:gd name="T11" fmla="*/ 13 h 22"/>
                  <a:gd name="T12" fmla="*/ 348 w 388"/>
                  <a:gd name="T13" fmla="*/ 13 h 22"/>
                  <a:gd name="T14" fmla="*/ 328 w 388"/>
                  <a:gd name="T15" fmla="*/ 16 h 22"/>
                  <a:gd name="T16" fmla="*/ 311 w 388"/>
                  <a:gd name="T17" fmla="*/ 18 h 22"/>
                  <a:gd name="T18" fmla="*/ 291 w 388"/>
                  <a:gd name="T19" fmla="*/ 18 h 22"/>
                  <a:gd name="T20" fmla="*/ 273 w 388"/>
                  <a:gd name="T21" fmla="*/ 20 h 22"/>
                  <a:gd name="T22" fmla="*/ 253 w 388"/>
                  <a:gd name="T23" fmla="*/ 20 h 22"/>
                  <a:gd name="T24" fmla="*/ 233 w 388"/>
                  <a:gd name="T25" fmla="*/ 20 h 22"/>
                  <a:gd name="T26" fmla="*/ 215 w 388"/>
                  <a:gd name="T27" fmla="*/ 20 h 22"/>
                  <a:gd name="T28" fmla="*/ 200 w 388"/>
                  <a:gd name="T29" fmla="*/ 20 h 22"/>
                  <a:gd name="T30" fmla="*/ 184 w 388"/>
                  <a:gd name="T31" fmla="*/ 20 h 22"/>
                  <a:gd name="T32" fmla="*/ 169 w 388"/>
                  <a:gd name="T33" fmla="*/ 20 h 22"/>
                  <a:gd name="T34" fmla="*/ 153 w 388"/>
                  <a:gd name="T35" fmla="*/ 20 h 22"/>
                  <a:gd name="T36" fmla="*/ 136 w 388"/>
                  <a:gd name="T37" fmla="*/ 22 h 22"/>
                  <a:gd name="T38" fmla="*/ 118 w 388"/>
                  <a:gd name="T39" fmla="*/ 22 h 22"/>
                  <a:gd name="T40" fmla="*/ 100 w 388"/>
                  <a:gd name="T41" fmla="*/ 22 h 22"/>
                  <a:gd name="T42" fmla="*/ 89 w 388"/>
                  <a:gd name="T43" fmla="*/ 22 h 22"/>
                  <a:gd name="T44" fmla="*/ 76 w 388"/>
                  <a:gd name="T45" fmla="*/ 22 h 22"/>
                  <a:gd name="T46" fmla="*/ 65 w 388"/>
                  <a:gd name="T47" fmla="*/ 22 h 22"/>
                  <a:gd name="T48" fmla="*/ 54 w 388"/>
                  <a:gd name="T49" fmla="*/ 22 h 22"/>
                  <a:gd name="T50" fmla="*/ 40 w 388"/>
                  <a:gd name="T51" fmla="*/ 22 h 22"/>
                  <a:gd name="T52" fmla="*/ 29 w 388"/>
                  <a:gd name="T53" fmla="*/ 22 h 22"/>
                  <a:gd name="T54" fmla="*/ 18 w 388"/>
                  <a:gd name="T55" fmla="*/ 22 h 22"/>
                  <a:gd name="T56" fmla="*/ 7 w 388"/>
                  <a:gd name="T57" fmla="*/ 22 h 22"/>
                  <a:gd name="T58" fmla="*/ 0 w 388"/>
                  <a:gd name="T59" fmla="*/ 16 h 22"/>
                  <a:gd name="T60" fmla="*/ 3 w 388"/>
                  <a:gd name="T61" fmla="*/ 11 h 22"/>
                  <a:gd name="T62" fmla="*/ 12 w 388"/>
                  <a:gd name="T63" fmla="*/ 7 h 22"/>
                  <a:gd name="T64" fmla="*/ 25 w 388"/>
                  <a:gd name="T65" fmla="*/ 7 h 22"/>
                  <a:gd name="T66" fmla="*/ 40 w 388"/>
                  <a:gd name="T67" fmla="*/ 5 h 22"/>
                  <a:gd name="T68" fmla="*/ 56 w 388"/>
                  <a:gd name="T69" fmla="*/ 7 h 22"/>
                  <a:gd name="T70" fmla="*/ 69 w 388"/>
                  <a:gd name="T71" fmla="*/ 7 h 22"/>
                  <a:gd name="T72" fmla="*/ 80 w 388"/>
                  <a:gd name="T73" fmla="*/ 7 h 22"/>
                  <a:gd name="T74" fmla="*/ 102 w 388"/>
                  <a:gd name="T75" fmla="*/ 7 h 22"/>
                  <a:gd name="T76" fmla="*/ 122 w 388"/>
                  <a:gd name="T77" fmla="*/ 7 h 22"/>
                  <a:gd name="T78" fmla="*/ 145 w 388"/>
                  <a:gd name="T79" fmla="*/ 7 h 22"/>
                  <a:gd name="T80" fmla="*/ 167 w 388"/>
                  <a:gd name="T81" fmla="*/ 7 h 22"/>
                  <a:gd name="T82" fmla="*/ 187 w 388"/>
                  <a:gd name="T83" fmla="*/ 7 h 22"/>
                  <a:gd name="T84" fmla="*/ 209 w 388"/>
                  <a:gd name="T85" fmla="*/ 7 h 22"/>
                  <a:gd name="T86" fmla="*/ 229 w 388"/>
                  <a:gd name="T87" fmla="*/ 7 h 22"/>
                  <a:gd name="T88" fmla="*/ 251 w 388"/>
                  <a:gd name="T89" fmla="*/ 7 h 22"/>
                  <a:gd name="T90" fmla="*/ 264 w 388"/>
                  <a:gd name="T91" fmla="*/ 7 h 22"/>
                  <a:gd name="T92" fmla="*/ 280 w 388"/>
                  <a:gd name="T93" fmla="*/ 7 h 22"/>
                  <a:gd name="T94" fmla="*/ 295 w 388"/>
                  <a:gd name="T95" fmla="*/ 5 h 22"/>
                  <a:gd name="T96" fmla="*/ 311 w 388"/>
                  <a:gd name="T97" fmla="*/ 5 h 22"/>
                  <a:gd name="T98" fmla="*/ 326 w 388"/>
                  <a:gd name="T99" fmla="*/ 2 h 22"/>
                  <a:gd name="T100" fmla="*/ 344 w 388"/>
                  <a:gd name="T101" fmla="*/ 2 h 22"/>
                  <a:gd name="T102" fmla="*/ 360 w 388"/>
                  <a:gd name="T103" fmla="*/ 0 h 22"/>
                  <a:gd name="T104" fmla="*/ 379 w 388"/>
                  <a:gd name="T105" fmla="*/ 0 h 22"/>
                  <a:gd name="T106" fmla="*/ 379 w 388"/>
                  <a:gd name="T107" fmla="*/ 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88"/>
                  <a:gd name="T163" fmla="*/ 0 h 22"/>
                  <a:gd name="T164" fmla="*/ 388 w 388"/>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88" h="22">
                    <a:moveTo>
                      <a:pt x="379" y="0"/>
                    </a:moveTo>
                    <a:lnTo>
                      <a:pt x="384" y="0"/>
                    </a:lnTo>
                    <a:lnTo>
                      <a:pt x="388" y="5"/>
                    </a:lnTo>
                    <a:lnTo>
                      <a:pt x="388" y="9"/>
                    </a:lnTo>
                    <a:lnTo>
                      <a:pt x="384" y="13"/>
                    </a:lnTo>
                    <a:lnTo>
                      <a:pt x="366" y="13"/>
                    </a:lnTo>
                    <a:lnTo>
                      <a:pt x="348" y="13"/>
                    </a:lnTo>
                    <a:lnTo>
                      <a:pt x="328" y="16"/>
                    </a:lnTo>
                    <a:lnTo>
                      <a:pt x="311" y="18"/>
                    </a:lnTo>
                    <a:lnTo>
                      <a:pt x="291" y="18"/>
                    </a:lnTo>
                    <a:lnTo>
                      <a:pt x="273" y="20"/>
                    </a:lnTo>
                    <a:lnTo>
                      <a:pt x="253" y="20"/>
                    </a:lnTo>
                    <a:lnTo>
                      <a:pt x="233" y="20"/>
                    </a:lnTo>
                    <a:lnTo>
                      <a:pt x="215" y="20"/>
                    </a:lnTo>
                    <a:lnTo>
                      <a:pt x="200" y="20"/>
                    </a:lnTo>
                    <a:lnTo>
                      <a:pt x="184" y="20"/>
                    </a:lnTo>
                    <a:lnTo>
                      <a:pt x="169" y="20"/>
                    </a:lnTo>
                    <a:lnTo>
                      <a:pt x="153" y="20"/>
                    </a:lnTo>
                    <a:lnTo>
                      <a:pt x="136" y="22"/>
                    </a:lnTo>
                    <a:lnTo>
                      <a:pt x="118" y="22"/>
                    </a:lnTo>
                    <a:lnTo>
                      <a:pt x="100" y="22"/>
                    </a:lnTo>
                    <a:lnTo>
                      <a:pt x="89" y="22"/>
                    </a:lnTo>
                    <a:lnTo>
                      <a:pt x="76" y="22"/>
                    </a:lnTo>
                    <a:lnTo>
                      <a:pt x="65" y="22"/>
                    </a:lnTo>
                    <a:lnTo>
                      <a:pt x="54" y="22"/>
                    </a:lnTo>
                    <a:lnTo>
                      <a:pt x="40" y="22"/>
                    </a:lnTo>
                    <a:lnTo>
                      <a:pt x="29" y="22"/>
                    </a:lnTo>
                    <a:lnTo>
                      <a:pt x="18" y="22"/>
                    </a:lnTo>
                    <a:lnTo>
                      <a:pt x="7" y="22"/>
                    </a:lnTo>
                    <a:lnTo>
                      <a:pt x="0" y="16"/>
                    </a:lnTo>
                    <a:lnTo>
                      <a:pt x="3" y="11"/>
                    </a:lnTo>
                    <a:lnTo>
                      <a:pt x="12" y="7"/>
                    </a:lnTo>
                    <a:lnTo>
                      <a:pt x="25" y="7"/>
                    </a:lnTo>
                    <a:lnTo>
                      <a:pt x="40" y="5"/>
                    </a:lnTo>
                    <a:lnTo>
                      <a:pt x="56" y="7"/>
                    </a:lnTo>
                    <a:lnTo>
                      <a:pt x="69" y="7"/>
                    </a:lnTo>
                    <a:lnTo>
                      <a:pt x="80" y="7"/>
                    </a:lnTo>
                    <a:lnTo>
                      <a:pt x="102" y="7"/>
                    </a:lnTo>
                    <a:lnTo>
                      <a:pt x="122" y="7"/>
                    </a:lnTo>
                    <a:lnTo>
                      <a:pt x="145" y="7"/>
                    </a:lnTo>
                    <a:lnTo>
                      <a:pt x="167" y="7"/>
                    </a:lnTo>
                    <a:lnTo>
                      <a:pt x="187" y="7"/>
                    </a:lnTo>
                    <a:lnTo>
                      <a:pt x="209" y="7"/>
                    </a:lnTo>
                    <a:lnTo>
                      <a:pt x="229" y="7"/>
                    </a:lnTo>
                    <a:lnTo>
                      <a:pt x="251" y="7"/>
                    </a:lnTo>
                    <a:lnTo>
                      <a:pt x="264" y="7"/>
                    </a:lnTo>
                    <a:lnTo>
                      <a:pt x="280" y="7"/>
                    </a:lnTo>
                    <a:lnTo>
                      <a:pt x="295" y="5"/>
                    </a:lnTo>
                    <a:lnTo>
                      <a:pt x="311" y="5"/>
                    </a:lnTo>
                    <a:lnTo>
                      <a:pt x="326" y="2"/>
                    </a:lnTo>
                    <a:lnTo>
                      <a:pt x="344" y="2"/>
                    </a:lnTo>
                    <a:lnTo>
                      <a:pt x="360" y="0"/>
                    </a:lnTo>
                    <a:lnTo>
                      <a:pt x="379" y="0"/>
                    </a:lnTo>
                    <a:close/>
                  </a:path>
                </a:pathLst>
              </a:custGeom>
              <a:solidFill>
                <a:srgbClr val="FFFF85"/>
              </a:solidFill>
              <a:ln w="9525">
                <a:noFill/>
                <a:round/>
                <a:headEnd/>
                <a:tailEnd/>
              </a:ln>
            </p:spPr>
            <p:txBody>
              <a:bodyPr/>
              <a:lstStyle/>
              <a:p>
                <a:endParaRPr lang="en-US"/>
              </a:p>
            </p:txBody>
          </p:sp>
          <p:sp>
            <p:nvSpPr>
              <p:cNvPr id="157728" name="Freeform 30"/>
              <p:cNvSpPr>
                <a:spLocks/>
              </p:cNvSpPr>
              <p:nvPr/>
            </p:nvSpPr>
            <p:spPr bwMode="auto">
              <a:xfrm>
                <a:off x="2702" y="1172"/>
                <a:ext cx="410" cy="27"/>
              </a:xfrm>
              <a:custGeom>
                <a:avLst/>
                <a:gdLst>
                  <a:gd name="T0" fmla="*/ 390 w 410"/>
                  <a:gd name="T1" fmla="*/ 0 h 27"/>
                  <a:gd name="T2" fmla="*/ 397 w 410"/>
                  <a:gd name="T3" fmla="*/ 0 h 27"/>
                  <a:gd name="T4" fmla="*/ 404 w 410"/>
                  <a:gd name="T5" fmla="*/ 2 h 27"/>
                  <a:gd name="T6" fmla="*/ 406 w 410"/>
                  <a:gd name="T7" fmla="*/ 2 h 27"/>
                  <a:gd name="T8" fmla="*/ 410 w 410"/>
                  <a:gd name="T9" fmla="*/ 7 h 27"/>
                  <a:gd name="T10" fmla="*/ 408 w 410"/>
                  <a:gd name="T11" fmla="*/ 9 h 27"/>
                  <a:gd name="T12" fmla="*/ 404 w 410"/>
                  <a:gd name="T13" fmla="*/ 13 h 27"/>
                  <a:gd name="T14" fmla="*/ 397 w 410"/>
                  <a:gd name="T15" fmla="*/ 13 h 27"/>
                  <a:gd name="T16" fmla="*/ 386 w 410"/>
                  <a:gd name="T17" fmla="*/ 13 h 27"/>
                  <a:gd name="T18" fmla="*/ 375 w 410"/>
                  <a:gd name="T19" fmla="*/ 16 h 27"/>
                  <a:gd name="T20" fmla="*/ 364 w 410"/>
                  <a:gd name="T21" fmla="*/ 16 h 27"/>
                  <a:gd name="T22" fmla="*/ 351 w 410"/>
                  <a:gd name="T23" fmla="*/ 16 h 27"/>
                  <a:gd name="T24" fmla="*/ 339 w 410"/>
                  <a:gd name="T25" fmla="*/ 18 h 27"/>
                  <a:gd name="T26" fmla="*/ 328 w 410"/>
                  <a:gd name="T27" fmla="*/ 18 h 27"/>
                  <a:gd name="T28" fmla="*/ 322 w 410"/>
                  <a:gd name="T29" fmla="*/ 18 h 27"/>
                  <a:gd name="T30" fmla="*/ 286 w 410"/>
                  <a:gd name="T31" fmla="*/ 20 h 27"/>
                  <a:gd name="T32" fmla="*/ 251 w 410"/>
                  <a:gd name="T33" fmla="*/ 22 h 27"/>
                  <a:gd name="T34" fmla="*/ 213 w 410"/>
                  <a:gd name="T35" fmla="*/ 22 h 27"/>
                  <a:gd name="T36" fmla="*/ 175 w 410"/>
                  <a:gd name="T37" fmla="*/ 22 h 27"/>
                  <a:gd name="T38" fmla="*/ 140 w 410"/>
                  <a:gd name="T39" fmla="*/ 22 h 27"/>
                  <a:gd name="T40" fmla="*/ 102 w 410"/>
                  <a:gd name="T41" fmla="*/ 22 h 27"/>
                  <a:gd name="T42" fmla="*/ 65 w 410"/>
                  <a:gd name="T43" fmla="*/ 22 h 27"/>
                  <a:gd name="T44" fmla="*/ 31 w 410"/>
                  <a:gd name="T45" fmla="*/ 27 h 27"/>
                  <a:gd name="T46" fmla="*/ 25 w 410"/>
                  <a:gd name="T47" fmla="*/ 24 h 27"/>
                  <a:gd name="T48" fmla="*/ 18 w 410"/>
                  <a:gd name="T49" fmla="*/ 24 h 27"/>
                  <a:gd name="T50" fmla="*/ 14 w 410"/>
                  <a:gd name="T51" fmla="*/ 24 h 27"/>
                  <a:gd name="T52" fmla="*/ 9 w 410"/>
                  <a:gd name="T53" fmla="*/ 24 h 27"/>
                  <a:gd name="T54" fmla="*/ 3 w 410"/>
                  <a:gd name="T55" fmla="*/ 22 h 27"/>
                  <a:gd name="T56" fmla="*/ 0 w 410"/>
                  <a:gd name="T57" fmla="*/ 18 h 27"/>
                  <a:gd name="T58" fmla="*/ 0 w 410"/>
                  <a:gd name="T59" fmla="*/ 13 h 27"/>
                  <a:gd name="T60" fmla="*/ 11 w 410"/>
                  <a:gd name="T61" fmla="*/ 11 h 27"/>
                  <a:gd name="T62" fmla="*/ 31 w 410"/>
                  <a:gd name="T63" fmla="*/ 9 h 27"/>
                  <a:gd name="T64" fmla="*/ 58 w 410"/>
                  <a:gd name="T65" fmla="*/ 9 h 27"/>
                  <a:gd name="T66" fmla="*/ 85 w 410"/>
                  <a:gd name="T67" fmla="*/ 7 h 27"/>
                  <a:gd name="T68" fmla="*/ 111 w 410"/>
                  <a:gd name="T69" fmla="*/ 7 h 27"/>
                  <a:gd name="T70" fmla="*/ 138 w 410"/>
                  <a:gd name="T71" fmla="*/ 7 h 27"/>
                  <a:gd name="T72" fmla="*/ 158 w 410"/>
                  <a:gd name="T73" fmla="*/ 7 h 27"/>
                  <a:gd name="T74" fmla="*/ 187 w 410"/>
                  <a:gd name="T75" fmla="*/ 7 h 27"/>
                  <a:gd name="T76" fmla="*/ 218 w 410"/>
                  <a:gd name="T77" fmla="*/ 7 h 27"/>
                  <a:gd name="T78" fmla="*/ 246 w 410"/>
                  <a:gd name="T79" fmla="*/ 7 h 27"/>
                  <a:gd name="T80" fmla="*/ 277 w 410"/>
                  <a:gd name="T81" fmla="*/ 7 h 27"/>
                  <a:gd name="T82" fmla="*/ 306 w 410"/>
                  <a:gd name="T83" fmla="*/ 5 h 27"/>
                  <a:gd name="T84" fmla="*/ 335 w 410"/>
                  <a:gd name="T85" fmla="*/ 2 h 27"/>
                  <a:gd name="T86" fmla="*/ 362 w 410"/>
                  <a:gd name="T87" fmla="*/ 2 h 27"/>
                  <a:gd name="T88" fmla="*/ 390 w 410"/>
                  <a:gd name="T89" fmla="*/ 0 h 27"/>
                  <a:gd name="T90" fmla="*/ 390 w 410"/>
                  <a:gd name="T91" fmla="*/ 0 h 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10"/>
                  <a:gd name="T139" fmla="*/ 0 h 27"/>
                  <a:gd name="T140" fmla="*/ 410 w 410"/>
                  <a:gd name="T141" fmla="*/ 27 h 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10" h="27">
                    <a:moveTo>
                      <a:pt x="390" y="0"/>
                    </a:moveTo>
                    <a:lnTo>
                      <a:pt x="397" y="0"/>
                    </a:lnTo>
                    <a:lnTo>
                      <a:pt x="404" y="2"/>
                    </a:lnTo>
                    <a:lnTo>
                      <a:pt x="406" y="2"/>
                    </a:lnTo>
                    <a:lnTo>
                      <a:pt x="410" y="7"/>
                    </a:lnTo>
                    <a:lnTo>
                      <a:pt x="408" y="9"/>
                    </a:lnTo>
                    <a:lnTo>
                      <a:pt x="404" y="13"/>
                    </a:lnTo>
                    <a:lnTo>
                      <a:pt x="397" y="13"/>
                    </a:lnTo>
                    <a:lnTo>
                      <a:pt x="386" y="13"/>
                    </a:lnTo>
                    <a:lnTo>
                      <a:pt x="375" y="16"/>
                    </a:lnTo>
                    <a:lnTo>
                      <a:pt x="364" y="16"/>
                    </a:lnTo>
                    <a:lnTo>
                      <a:pt x="351" y="16"/>
                    </a:lnTo>
                    <a:lnTo>
                      <a:pt x="339" y="18"/>
                    </a:lnTo>
                    <a:lnTo>
                      <a:pt x="328" y="18"/>
                    </a:lnTo>
                    <a:lnTo>
                      <a:pt x="322" y="18"/>
                    </a:lnTo>
                    <a:lnTo>
                      <a:pt x="286" y="20"/>
                    </a:lnTo>
                    <a:lnTo>
                      <a:pt x="251" y="22"/>
                    </a:lnTo>
                    <a:lnTo>
                      <a:pt x="213" y="22"/>
                    </a:lnTo>
                    <a:lnTo>
                      <a:pt x="175" y="22"/>
                    </a:lnTo>
                    <a:lnTo>
                      <a:pt x="140" y="22"/>
                    </a:lnTo>
                    <a:lnTo>
                      <a:pt x="102" y="22"/>
                    </a:lnTo>
                    <a:lnTo>
                      <a:pt x="65" y="22"/>
                    </a:lnTo>
                    <a:lnTo>
                      <a:pt x="31" y="27"/>
                    </a:lnTo>
                    <a:lnTo>
                      <a:pt x="25" y="24"/>
                    </a:lnTo>
                    <a:lnTo>
                      <a:pt x="18" y="24"/>
                    </a:lnTo>
                    <a:lnTo>
                      <a:pt x="14" y="24"/>
                    </a:lnTo>
                    <a:lnTo>
                      <a:pt x="9" y="24"/>
                    </a:lnTo>
                    <a:lnTo>
                      <a:pt x="3" y="22"/>
                    </a:lnTo>
                    <a:lnTo>
                      <a:pt x="0" y="18"/>
                    </a:lnTo>
                    <a:lnTo>
                      <a:pt x="0" y="13"/>
                    </a:lnTo>
                    <a:lnTo>
                      <a:pt x="11" y="11"/>
                    </a:lnTo>
                    <a:lnTo>
                      <a:pt x="31" y="9"/>
                    </a:lnTo>
                    <a:lnTo>
                      <a:pt x="58" y="9"/>
                    </a:lnTo>
                    <a:lnTo>
                      <a:pt x="85" y="7"/>
                    </a:lnTo>
                    <a:lnTo>
                      <a:pt x="111" y="7"/>
                    </a:lnTo>
                    <a:lnTo>
                      <a:pt x="138" y="7"/>
                    </a:lnTo>
                    <a:lnTo>
                      <a:pt x="158" y="7"/>
                    </a:lnTo>
                    <a:lnTo>
                      <a:pt x="187" y="7"/>
                    </a:lnTo>
                    <a:lnTo>
                      <a:pt x="218" y="7"/>
                    </a:lnTo>
                    <a:lnTo>
                      <a:pt x="246" y="7"/>
                    </a:lnTo>
                    <a:lnTo>
                      <a:pt x="277" y="7"/>
                    </a:lnTo>
                    <a:lnTo>
                      <a:pt x="306" y="5"/>
                    </a:lnTo>
                    <a:lnTo>
                      <a:pt x="335" y="2"/>
                    </a:lnTo>
                    <a:lnTo>
                      <a:pt x="362" y="2"/>
                    </a:lnTo>
                    <a:lnTo>
                      <a:pt x="390" y="0"/>
                    </a:lnTo>
                    <a:close/>
                  </a:path>
                </a:pathLst>
              </a:custGeom>
              <a:solidFill>
                <a:srgbClr val="FFFF85"/>
              </a:solidFill>
              <a:ln w="9525">
                <a:noFill/>
                <a:round/>
                <a:headEnd/>
                <a:tailEnd/>
              </a:ln>
            </p:spPr>
            <p:txBody>
              <a:bodyPr/>
              <a:lstStyle/>
              <a:p>
                <a:endParaRPr lang="en-US"/>
              </a:p>
            </p:txBody>
          </p:sp>
          <p:sp>
            <p:nvSpPr>
              <p:cNvPr id="157729" name="Freeform 31"/>
              <p:cNvSpPr>
                <a:spLocks/>
              </p:cNvSpPr>
              <p:nvPr/>
            </p:nvSpPr>
            <p:spPr bwMode="auto">
              <a:xfrm>
                <a:off x="2791" y="826"/>
                <a:ext cx="242" cy="23"/>
              </a:xfrm>
              <a:custGeom>
                <a:avLst/>
                <a:gdLst>
                  <a:gd name="T0" fmla="*/ 188 w 242"/>
                  <a:gd name="T1" fmla="*/ 0 h 23"/>
                  <a:gd name="T2" fmla="*/ 193 w 242"/>
                  <a:gd name="T3" fmla="*/ 0 h 23"/>
                  <a:gd name="T4" fmla="*/ 199 w 242"/>
                  <a:gd name="T5" fmla="*/ 0 h 23"/>
                  <a:gd name="T6" fmla="*/ 206 w 242"/>
                  <a:gd name="T7" fmla="*/ 0 h 23"/>
                  <a:gd name="T8" fmla="*/ 213 w 242"/>
                  <a:gd name="T9" fmla="*/ 0 h 23"/>
                  <a:gd name="T10" fmla="*/ 219 w 242"/>
                  <a:gd name="T11" fmla="*/ 0 h 23"/>
                  <a:gd name="T12" fmla="*/ 226 w 242"/>
                  <a:gd name="T13" fmla="*/ 0 h 23"/>
                  <a:gd name="T14" fmla="*/ 233 w 242"/>
                  <a:gd name="T15" fmla="*/ 0 h 23"/>
                  <a:gd name="T16" fmla="*/ 239 w 242"/>
                  <a:gd name="T17" fmla="*/ 0 h 23"/>
                  <a:gd name="T18" fmla="*/ 242 w 242"/>
                  <a:gd name="T19" fmla="*/ 5 h 23"/>
                  <a:gd name="T20" fmla="*/ 239 w 242"/>
                  <a:gd name="T21" fmla="*/ 12 h 23"/>
                  <a:gd name="T22" fmla="*/ 230 w 242"/>
                  <a:gd name="T23" fmla="*/ 14 h 23"/>
                  <a:gd name="T24" fmla="*/ 219 w 242"/>
                  <a:gd name="T25" fmla="*/ 16 h 23"/>
                  <a:gd name="T26" fmla="*/ 208 w 242"/>
                  <a:gd name="T27" fmla="*/ 16 h 23"/>
                  <a:gd name="T28" fmla="*/ 197 w 242"/>
                  <a:gd name="T29" fmla="*/ 18 h 23"/>
                  <a:gd name="T30" fmla="*/ 186 w 242"/>
                  <a:gd name="T31" fmla="*/ 18 h 23"/>
                  <a:gd name="T32" fmla="*/ 175 w 242"/>
                  <a:gd name="T33" fmla="*/ 18 h 23"/>
                  <a:gd name="T34" fmla="*/ 162 w 242"/>
                  <a:gd name="T35" fmla="*/ 18 h 23"/>
                  <a:gd name="T36" fmla="*/ 153 w 242"/>
                  <a:gd name="T37" fmla="*/ 18 h 23"/>
                  <a:gd name="T38" fmla="*/ 135 w 242"/>
                  <a:gd name="T39" fmla="*/ 18 h 23"/>
                  <a:gd name="T40" fmla="*/ 117 w 242"/>
                  <a:gd name="T41" fmla="*/ 18 h 23"/>
                  <a:gd name="T42" fmla="*/ 100 w 242"/>
                  <a:gd name="T43" fmla="*/ 18 h 23"/>
                  <a:gd name="T44" fmla="*/ 82 w 242"/>
                  <a:gd name="T45" fmla="*/ 20 h 23"/>
                  <a:gd name="T46" fmla="*/ 62 w 242"/>
                  <a:gd name="T47" fmla="*/ 20 h 23"/>
                  <a:gd name="T48" fmla="*/ 44 w 242"/>
                  <a:gd name="T49" fmla="*/ 20 h 23"/>
                  <a:gd name="T50" fmla="*/ 24 w 242"/>
                  <a:gd name="T51" fmla="*/ 20 h 23"/>
                  <a:gd name="T52" fmla="*/ 9 w 242"/>
                  <a:gd name="T53" fmla="*/ 23 h 23"/>
                  <a:gd name="T54" fmla="*/ 2 w 242"/>
                  <a:gd name="T55" fmla="*/ 18 h 23"/>
                  <a:gd name="T56" fmla="*/ 0 w 242"/>
                  <a:gd name="T57" fmla="*/ 16 h 23"/>
                  <a:gd name="T58" fmla="*/ 0 w 242"/>
                  <a:gd name="T59" fmla="*/ 14 h 23"/>
                  <a:gd name="T60" fmla="*/ 4 w 242"/>
                  <a:gd name="T61" fmla="*/ 9 h 23"/>
                  <a:gd name="T62" fmla="*/ 15 w 242"/>
                  <a:gd name="T63" fmla="*/ 9 h 23"/>
                  <a:gd name="T64" fmla="*/ 27 w 242"/>
                  <a:gd name="T65" fmla="*/ 7 h 23"/>
                  <a:gd name="T66" fmla="*/ 38 w 242"/>
                  <a:gd name="T67" fmla="*/ 7 h 23"/>
                  <a:gd name="T68" fmla="*/ 51 w 242"/>
                  <a:gd name="T69" fmla="*/ 7 h 23"/>
                  <a:gd name="T70" fmla="*/ 60 w 242"/>
                  <a:gd name="T71" fmla="*/ 7 h 23"/>
                  <a:gd name="T72" fmla="*/ 71 w 242"/>
                  <a:gd name="T73" fmla="*/ 7 h 23"/>
                  <a:gd name="T74" fmla="*/ 84 w 242"/>
                  <a:gd name="T75" fmla="*/ 7 h 23"/>
                  <a:gd name="T76" fmla="*/ 95 w 242"/>
                  <a:gd name="T77" fmla="*/ 7 h 23"/>
                  <a:gd name="T78" fmla="*/ 104 w 242"/>
                  <a:gd name="T79" fmla="*/ 5 h 23"/>
                  <a:gd name="T80" fmla="*/ 117 w 242"/>
                  <a:gd name="T81" fmla="*/ 5 h 23"/>
                  <a:gd name="T82" fmla="*/ 129 w 242"/>
                  <a:gd name="T83" fmla="*/ 3 h 23"/>
                  <a:gd name="T84" fmla="*/ 140 w 242"/>
                  <a:gd name="T85" fmla="*/ 3 h 23"/>
                  <a:gd name="T86" fmla="*/ 153 w 242"/>
                  <a:gd name="T87" fmla="*/ 3 h 23"/>
                  <a:gd name="T88" fmla="*/ 164 w 242"/>
                  <a:gd name="T89" fmla="*/ 0 h 23"/>
                  <a:gd name="T90" fmla="*/ 177 w 242"/>
                  <a:gd name="T91" fmla="*/ 0 h 23"/>
                  <a:gd name="T92" fmla="*/ 188 w 242"/>
                  <a:gd name="T93" fmla="*/ 0 h 23"/>
                  <a:gd name="T94" fmla="*/ 188 w 242"/>
                  <a:gd name="T95" fmla="*/ 0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3"/>
                  <a:gd name="T146" fmla="*/ 242 w 242"/>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3">
                    <a:moveTo>
                      <a:pt x="188" y="0"/>
                    </a:moveTo>
                    <a:lnTo>
                      <a:pt x="193" y="0"/>
                    </a:lnTo>
                    <a:lnTo>
                      <a:pt x="199" y="0"/>
                    </a:lnTo>
                    <a:lnTo>
                      <a:pt x="206" y="0"/>
                    </a:lnTo>
                    <a:lnTo>
                      <a:pt x="213" y="0"/>
                    </a:lnTo>
                    <a:lnTo>
                      <a:pt x="219" y="0"/>
                    </a:lnTo>
                    <a:lnTo>
                      <a:pt x="226" y="0"/>
                    </a:lnTo>
                    <a:lnTo>
                      <a:pt x="233" y="0"/>
                    </a:lnTo>
                    <a:lnTo>
                      <a:pt x="239" y="0"/>
                    </a:lnTo>
                    <a:lnTo>
                      <a:pt x="242" y="5"/>
                    </a:lnTo>
                    <a:lnTo>
                      <a:pt x="239" y="12"/>
                    </a:lnTo>
                    <a:lnTo>
                      <a:pt x="230" y="14"/>
                    </a:lnTo>
                    <a:lnTo>
                      <a:pt x="219" y="16"/>
                    </a:lnTo>
                    <a:lnTo>
                      <a:pt x="208" y="16"/>
                    </a:lnTo>
                    <a:lnTo>
                      <a:pt x="197" y="18"/>
                    </a:lnTo>
                    <a:lnTo>
                      <a:pt x="186" y="18"/>
                    </a:lnTo>
                    <a:lnTo>
                      <a:pt x="175" y="18"/>
                    </a:lnTo>
                    <a:lnTo>
                      <a:pt x="162" y="18"/>
                    </a:lnTo>
                    <a:lnTo>
                      <a:pt x="153" y="18"/>
                    </a:lnTo>
                    <a:lnTo>
                      <a:pt x="135" y="18"/>
                    </a:lnTo>
                    <a:lnTo>
                      <a:pt x="117" y="18"/>
                    </a:lnTo>
                    <a:lnTo>
                      <a:pt x="100" y="18"/>
                    </a:lnTo>
                    <a:lnTo>
                      <a:pt x="82" y="20"/>
                    </a:lnTo>
                    <a:lnTo>
                      <a:pt x="62" y="20"/>
                    </a:lnTo>
                    <a:lnTo>
                      <a:pt x="44" y="20"/>
                    </a:lnTo>
                    <a:lnTo>
                      <a:pt x="24" y="20"/>
                    </a:lnTo>
                    <a:lnTo>
                      <a:pt x="9" y="23"/>
                    </a:lnTo>
                    <a:lnTo>
                      <a:pt x="2" y="18"/>
                    </a:lnTo>
                    <a:lnTo>
                      <a:pt x="0" y="16"/>
                    </a:lnTo>
                    <a:lnTo>
                      <a:pt x="0" y="14"/>
                    </a:lnTo>
                    <a:lnTo>
                      <a:pt x="4" y="9"/>
                    </a:lnTo>
                    <a:lnTo>
                      <a:pt x="15" y="9"/>
                    </a:lnTo>
                    <a:lnTo>
                      <a:pt x="27" y="7"/>
                    </a:lnTo>
                    <a:lnTo>
                      <a:pt x="38" y="7"/>
                    </a:lnTo>
                    <a:lnTo>
                      <a:pt x="51" y="7"/>
                    </a:lnTo>
                    <a:lnTo>
                      <a:pt x="60" y="7"/>
                    </a:lnTo>
                    <a:lnTo>
                      <a:pt x="71" y="7"/>
                    </a:lnTo>
                    <a:lnTo>
                      <a:pt x="84" y="7"/>
                    </a:lnTo>
                    <a:lnTo>
                      <a:pt x="95" y="7"/>
                    </a:lnTo>
                    <a:lnTo>
                      <a:pt x="104" y="5"/>
                    </a:lnTo>
                    <a:lnTo>
                      <a:pt x="117" y="5"/>
                    </a:lnTo>
                    <a:lnTo>
                      <a:pt x="129" y="3"/>
                    </a:lnTo>
                    <a:lnTo>
                      <a:pt x="140" y="3"/>
                    </a:lnTo>
                    <a:lnTo>
                      <a:pt x="153" y="3"/>
                    </a:lnTo>
                    <a:lnTo>
                      <a:pt x="164" y="0"/>
                    </a:lnTo>
                    <a:lnTo>
                      <a:pt x="177" y="0"/>
                    </a:lnTo>
                    <a:lnTo>
                      <a:pt x="188" y="0"/>
                    </a:lnTo>
                    <a:close/>
                  </a:path>
                </a:pathLst>
              </a:custGeom>
              <a:solidFill>
                <a:srgbClr val="FFFF85"/>
              </a:solidFill>
              <a:ln w="9525">
                <a:noFill/>
                <a:round/>
                <a:headEnd/>
                <a:tailEnd/>
              </a:ln>
            </p:spPr>
            <p:txBody>
              <a:bodyPr/>
              <a:lstStyle/>
              <a:p>
                <a:endParaRPr lang="en-US"/>
              </a:p>
            </p:txBody>
          </p:sp>
          <p:sp>
            <p:nvSpPr>
              <p:cNvPr id="157730" name="Freeform 32"/>
              <p:cNvSpPr>
                <a:spLocks/>
              </p:cNvSpPr>
              <p:nvPr/>
            </p:nvSpPr>
            <p:spPr bwMode="auto">
              <a:xfrm>
                <a:off x="2787" y="988"/>
                <a:ext cx="308" cy="25"/>
              </a:xfrm>
              <a:custGeom>
                <a:avLst/>
                <a:gdLst>
                  <a:gd name="T0" fmla="*/ 254 w 308"/>
                  <a:gd name="T1" fmla="*/ 0 h 25"/>
                  <a:gd name="T2" fmla="*/ 257 w 308"/>
                  <a:gd name="T3" fmla="*/ 0 h 25"/>
                  <a:gd name="T4" fmla="*/ 263 w 308"/>
                  <a:gd name="T5" fmla="*/ 0 h 25"/>
                  <a:gd name="T6" fmla="*/ 270 w 308"/>
                  <a:gd name="T7" fmla="*/ 0 h 25"/>
                  <a:gd name="T8" fmla="*/ 279 w 308"/>
                  <a:gd name="T9" fmla="*/ 0 h 25"/>
                  <a:gd name="T10" fmla="*/ 288 w 308"/>
                  <a:gd name="T11" fmla="*/ 0 h 25"/>
                  <a:gd name="T12" fmla="*/ 297 w 308"/>
                  <a:gd name="T13" fmla="*/ 0 h 25"/>
                  <a:gd name="T14" fmla="*/ 303 w 308"/>
                  <a:gd name="T15" fmla="*/ 0 h 25"/>
                  <a:gd name="T16" fmla="*/ 308 w 308"/>
                  <a:gd name="T17" fmla="*/ 2 h 25"/>
                  <a:gd name="T18" fmla="*/ 308 w 308"/>
                  <a:gd name="T19" fmla="*/ 7 h 25"/>
                  <a:gd name="T20" fmla="*/ 303 w 308"/>
                  <a:gd name="T21" fmla="*/ 9 h 25"/>
                  <a:gd name="T22" fmla="*/ 299 w 308"/>
                  <a:gd name="T23" fmla="*/ 11 h 25"/>
                  <a:gd name="T24" fmla="*/ 292 w 308"/>
                  <a:gd name="T25" fmla="*/ 11 h 25"/>
                  <a:gd name="T26" fmla="*/ 288 w 308"/>
                  <a:gd name="T27" fmla="*/ 11 h 25"/>
                  <a:gd name="T28" fmla="*/ 281 w 308"/>
                  <a:gd name="T29" fmla="*/ 14 h 25"/>
                  <a:gd name="T30" fmla="*/ 252 w 308"/>
                  <a:gd name="T31" fmla="*/ 14 h 25"/>
                  <a:gd name="T32" fmla="*/ 219 w 308"/>
                  <a:gd name="T33" fmla="*/ 16 h 25"/>
                  <a:gd name="T34" fmla="*/ 186 w 308"/>
                  <a:gd name="T35" fmla="*/ 16 h 25"/>
                  <a:gd name="T36" fmla="*/ 152 w 308"/>
                  <a:gd name="T37" fmla="*/ 20 h 25"/>
                  <a:gd name="T38" fmla="*/ 117 w 308"/>
                  <a:gd name="T39" fmla="*/ 20 h 25"/>
                  <a:gd name="T40" fmla="*/ 84 w 308"/>
                  <a:gd name="T41" fmla="*/ 20 h 25"/>
                  <a:gd name="T42" fmla="*/ 53 w 308"/>
                  <a:gd name="T43" fmla="*/ 22 h 25"/>
                  <a:gd name="T44" fmla="*/ 24 w 308"/>
                  <a:gd name="T45" fmla="*/ 25 h 25"/>
                  <a:gd name="T46" fmla="*/ 13 w 308"/>
                  <a:gd name="T47" fmla="*/ 22 h 25"/>
                  <a:gd name="T48" fmla="*/ 6 w 308"/>
                  <a:gd name="T49" fmla="*/ 20 h 25"/>
                  <a:gd name="T50" fmla="*/ 2 w 308"/>
                  <a:gd name="T51" fmla="*/ 20 h 25"/>
                  <a:gd name="T52" fmla="*/ 0 w 308"/>
                  <a:gd name="T53" fmla="*/ 20 h 25"/>
                  <a:gd name="T54" fmla="*/ 2 w 308"/>
                  <a:gd name="T55" fmla="*/ 16 h 25"/>
                  <a:gd name="T56" fmla="*/ 8 w 308"/>
                  <a:gd name="T57" fmla="*/ 14 h 25"/>
                  <a:gd name="T58" fmla="*/ 35 w 308"/>
                  <a:gd name="T59" fmla="*/ 9 h 25"/>
                  <a:gd name="T60" fmla="*/ 66 w 308"/>
                  <a:gd name="T61" fmla="*/ 9 h 25"/>
                  <a:gd name="T62" fmla="*/ 99 w 308"/>
                  <a:gd name="T63" fmla="*/ 9 h 25"/>
                  <a:gd name="T64" fmla="*/ 133 w 308"/>
                  <a:gd name="T65" fmla="*/ 7 h 25"/>
                  <a:gd name="T66" fmla="*/ 166 w 308"/>
                  <a:gd name="T67" fmla="*/ 5 h 25"/>
                  <a:gd name="T68" fmla="*/ 197 w 308"/>
                  <a:gd name="T69" fmla="*/ 5 h 25"/>
                  <a:gd name="T70" fmla="*/ 228 w 308"/>
                  <a:gd name="T71" fmla="*/ 2 h 25"/>
                  <a:gd name="T72" fmla="*/ 254 w 308"/>
                  <a:gd name="T73" fmla="*/ 0 h 25"/>
                  <a:gd name="T74" fmla="*/ 254 w 308"/>
                  <a:gd name="T75" fmla="*/ 0 h 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8"/>
                  <a:gd name="T115" fmla="*/ 0 h 25"/>
                  <a:gd name="T116" fmla="*/ 308 w 308"/>
                  <a:gd name="T117" fmla="*/ 25 h 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8" h="25">
                    <a:moveTo>
                      <a:pt x="254" y="0"/>
                    </a:moveTo>
                    <a:lnTo>
                      <a:pt x="257" y="0"/>
                    </a:lnTo>
                    <a:lnTo>
                      <a:pt x="263" y="0"/>
                    </a:lnTo>
                    <a:lnTo>
                      <a:pt x="270" y="0"/>
                    </a:lnTo>
                    <a:lnTo>
                      <a:pt x="279" y="0"/>
                    </a:lnTo>
                    <a:lnTo>
                      <a:pt x="288" y="0"/>
                    </a:lnTo>
                    <a:lnTo>
                      <a:pt x="297" y="0"/>
                    </a:lnTo>
                    <a:lnTo>
                      <a:pt x="303" y="0"/>
                    </a:lnTo>
                    <a:lnTo>
                      <a:pt x="308" y="2"/>
                    </a:lnTo>
                    <a:lnTo>
                      <a:pt x="308" y="7"/>
                    </a:lnTo>
                    <a:lnTo>
                      <a:pt x="303" y="9"/>
                    </a:lnTo>
                    <a:lnTo>
                      <a:pt x="299" y="11"/>
                    </a:lnTo>
                    <a:lnTo>
                      <a:pt x="292" y="11"/>
                    </a:lnTo>
                    <a:lnTo>
                      <a:pt x="288" y="11"/>
                    </a:lnTo>
                    <a:lnTo>
                      <a:pt x="281" y="14"/>
                    </a:lnTo>
                    <a:lnTo>
                      <a:pt x="252" y="14"/>
                    </a:lnTo>
                    <a:lnTo>
                      <a:pt x="219" y="16"/>
                    </a:lnTo>
                    <a:lnTo>
                      <a:pt x="186" y="16"/>
                    </a:lnTo>
                    <a:lnTo>
                      <a:pt x="152" y="20"/>
                    </a:lnTo>
                    <a:lnTo>
                      <a:pt x="117" y="20"/>
                    </a:lnTo>
                    <a:lnTo>
                      <a:pt x="84" y="20"/>
                    </a:lnTo>
                    <a:lnTo>
                      <a:pt x="53" y="22"/>
                    </a:lnTo>
                    <a:lnTo>
                      <a:pt x="24" y="25"/>
                    </a:lnTo>
                    <a:lnTo>
                      <a:pt x="13" y="22"/>
                    </a:lnTo>
                    <a:lnTo>
                      <a:pt x="6" y="20"/>
                    </a:lnTo>
                    <a:lnTo>
                      <a:pt x="2" y="20"/>
                    </a:lnTo>
                    <a:lnTo>
                      <a:pt x="0" y="20"/>
                    </a:lnTo>
                    <a:lnTo>
                      <a:pt x="2" y="16"/>
                    </a:lnTo>
                    <a:lnTo>
                      <a:pt x="8" y="14"/>
                    </a:lnTo>
                    <a:lnTo>
                      <a:pt x="35" y="9"/>
                    </a:lnTo>
                    <a:lnTo>
                      <a:pt x="66" y="9"/>
                    </a:lnTo>
                    <a:lnTo>
                      <a:pt x="99" y="9"/>
                    </a:lnTo>
                    <a:lnTo>
                      <a:pt x="133" y="7"/>
                    </a:lnTo>
                    <a:lnTo>
                      <a:pt x="166" y="5"/>
                    </a:lnTo>
                    <a:lnTo>
                      <a:pt x="197" y="5"/>
                    </a:lnTo>
                    <a:lnTo>
                      <a:pt x="228" y="2"/>
                    </a:lnTo>
                    <a:lnTo>
                      <a:pt x="254" y="0"/>
                    </a:lnTo>
                    <a:close/>
                  </a:path>
                </a:pathLst>
              </a:custGeom>
              <a:solidFill>
                <a:srgbClr val="FFFF85"/>
              </a:solidFill>
              <a:ln w="9525">
                <a:noFill/>
                <a:round/>
                <a:headEnd/>
                <a:tailEnd/>
              </a:ln>
            </p:spPr>
            <p:txBody>
              <a:bodyPr/>
              <a:lstStyle/>
              <a:p>
                <a:endParaRPr lang="en-US"/>
              </a:p>
            </p:txBody>
          </p:sp>
          <p:sp>
            <p:nvSpPr>
              <p:cNvPr id="157731" name="Freeform 33"/>
              <p:cNvSpPr>
                <a:spLocks/>
              </p:cNvSpPr>
              <p:nvPr/>
            </p:nvSpPr>
            <p:spPr bwMode="auto">
              <a:xfrm>
                <a:off x="2762" y="882"/>
                <a:ext cx="310" cy="24"/>
              </a:xfrm>
              <a:custGeom>
                <a:avLst/>
                <a:gdLst>
                  <a:gd name="T0" fmla="*/ 255 w 310"/>
                  <a:gd name="T1" fmla="*/ 2 h 24"/>
                  <a:gd name="T2" fmla="*/ 257 w 310"/>
                  <a:gd name="T3" fmla="*/ 2 h 24"/>
                  <a:gd name="T4" fmla="*/ 264 w 310"/>
                  <a:gd name="T5" fmla="*/ 2 h 24"/>
                  <a:gd name="T6" fmla="*/ 271 w 310"/>
                  <a:gd name="T7" fmla="*/ 0 h 24"/>
                  <a:gd name="T8" fmla="*/ 279 w 310"/>
                  <a:gd name="T9" fmla="*/ 0 h 24"/>
                  <a:gd name="T10" fmla="*/ 288 w 310"/>
                  <a:gd name="T11" fmla="*/ 0 h 24"/>
                  <a:gd name="T12" fmla="*/ 297 w 310"/>
                  <a:gd name="T13" fmla="*/ 0 h 24"/>
                  <a:gd name="T14" fmla="*/ 304 w 310"/>
                  <a:gd name="T15" fmla="*/ 2 h 24"/>
                  <a:gd name="T16" fmla="*/ 308 w 310"/>
                  <a:gd name="T17" fmla="*/ 4 h 24"/>
                  <a:gd name="T18" fmla="*/ 310 w 310"/>
                  <a:gd name="T19" fmla="*/ 6 h 24"/>
                  <a:gd name="T20" fmla="*/ 304 w 310"/>
                  <a:gd name="T21" fmla="*/ 11 h 24"/>
                  <a:gd name="T22" fmla="*/ 299 w 310"/>
                  <a:gd name="T23" fmla="*/ 11 h 24"/>
                  <a:gd name="T24" fmla="*/ 293 w 310"/>
                  <a:gd name="T25" fmla="*/ 13 h 24"/>
                  <a:gd name="T26" fmla="*/ 288 w 310"/>
                  <a:gd name="T27" fmla="*/ 13 h 24"/>
                  <a:gd name="T28" fmla="*/ 282 w 310"/>
                  <a:gd name="T29" fmla="*/ 13 h 24"/>
                  <a:gd name="T30" fmla="*/ 253 w 310"/>
                  <a:gd name="T31" fmla="*/ 15 h 24"/>
                  <a:gd name="T32" fmla="*/ 222 w 310"/>
                  <a:gd name="T33" fmla="*/ 18 h 24"/>
                  <a:gd name="T34" fmla="*/ 186 w 310"/>
                  <a:gd name="T35" fmla="*/ 18 h 24"/>
                  <a:gd name="T36" fmla="*/ 153 w 310"/>
                  <a:gd name="T37" fmla="*/ 20 h 24"/>
                  <a:gd name="T38" fmla="*/ 120 w 310"/>
                  <a:gd name="T39" fmla="*/ 22 h 24"/>
                  <a:gd name="T40" fmla="*/ 87 w 310"/>
                  <a:gd name="T41" fmla="*/ 22 h 24"/>
                  <a:gd name="T42" fmla="*/ 53 w 310"/>
                  <a:gd name="T43" fmla="*/ 24 h 24"/>
                  <a:gd name="T44" fmla="*/ 27 w 310"/>
                  <a:gd name="T45" fmla="*/ 24 h 24"/>
                  <a:gd name="T46" fmla="*/ 16 w 310"/>
                  <a:gd name="T47" fmla="*/ 24 h 24"/>
                  <a:gd name="T48" fmla="*/ 9 w 310"/>
                  <a:gd name="T49" fmla="*/ 22 h 24"/>
                  <a:gd name="T50" fmla="*/ 5 w 310"/>
                  <a:gd name="T51" fmla="*/ 22 h 24"/>
                  <a:gd name="T52" fmla="*/ 2 w 310"/>
                  <a:gd name="T53" fmla="*/ 20 h 24"/>
                  <a:gd name="T54" fmla="*/ 0 w 310"/>
                  <a:gd name="T55" fmla="*/ 18 h 24"/>
                  <a:gd name="T56" fmla="*/ 2 w 310"/>
                  <a:gd name="T57" fmla="*/ 18 h 24"/>
                  <a:gd name="T58" fmla="*/ 5 w 310"/>
                  <a:gd name="T59" fmla="*/ 15 h 24"/>
                  <a:gd name="T60" fmla="*/ 9 w 310"/>
                  <a:gd name="T61" fmla="*/ 13 h 24"/>
                  <a:gd name="T62" fmla="*/ 36 w 310"/>
                  <a:gd name="T63" fmla="*/ 11 h 24"/>
                  <a:gd name="T64" fmla="*/ 67 w 310"/>
                  <a:gd name="T65" fmla="*/ 11 h 24"/>
                  <a:gd name="T66" fmla="*/ 100 w 310"/>
                  <a:gd name="T67" fmla="*/ 9 h 24"/>
                  <a:gd name="T68" fmla="*/ 133 w 310"/>
                  <a:gd name="T69" fmla="*/ 9 h 24"/>
                  <a:gd name="T70" fmla="*/ 166 w 310"/>
                  <a:gd name="T71" fmla="*/ 6 h 24"/>
                  <a:gd name="T72" fmla="*/ 200 w 310"/>
                  <a:gd name="T73" fmla="*/ 6 h 24"/>
                  <a:gd name="T74" fmla="*/ 228 w 310"/>
                  <a:gd name="T75" fmla="*/ 4 h 24"/>
                  <a:gd name="T76" fmla="*/ 255 w 310"/>
                  <a:gd name="T77" fmla="*/ 2 h 24"/>
                  <a:gd name="T78" fmla="*/ 255 w 310"/>
                  <a:gd name="T79" fmla="*/ 2 h 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4"/>
                  <a:gd name="T122" fmla="*/ 310 w 310"/>
                  <a:gd name="T123" fmla="*/ 24 h 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4">
                    <a:moveTo>
                      <a:pt x="255" y="2"/>
                    </a:moveTo>
                    <a:lnTo>
                      <a:pt x="257" y="2"/>
                    </a:lnTo>
                    <a:lnTo>
                      <a:pt x="264" y="2"/>
                    </a:lnTo>
                    <a:lnTo>
                      <a:pt x="271" y="0"/>
                    </a:lnTo>
                    <a:lnTo>
                      <a:pt x="279" y="0"/>
                    </a:lnTo>
                    <a:lnTo>
                      <a:pt x="288" y="0"/>
                    </a:lnTo>
                    <a:lnTo>
                      <a:pt x="297" y="0"/>
                    </a:lnTo>
                    <a:lnTo>
                      <a:pt x="304" y="2"/>
                    </a:lnTo>
                    <a:lnTo>
                      <a:pt x="308" y="4"/>
                    </a:lnTo>
                    <a:lnTo>
                      <a:pt x="310" y="6"/>
                    </a:lnTo>
                    <a:lnTo>
                      <a:pt x="304" y="11"/>
                    </a:lnTo>
                    <a:lnTo>
                      <a:pt x="299" y="11"/>
                    </a:lnTo>
                    <a:lnTo>
                      <a:pt x="293" y="13"/>
                    </a:lnTo>
                    <a:lnTo>
                      <a:pt x="288" y="13"/>
                    </a:lnTo>
                    <a:lnTo>
                      <a:pt x="282" y="13"/>
                    </a:lnTo>
                    <a:lnTo>
                      <a:pt x="253" y="15"/>
                    </a:lnTo>
                    <a:lnTo>
                      <a:pt x="222" y="18"/>
                    </a:lnTo>
                    <a:lnTo>
                      <a:pt x="186" y="18"/>
                    </a:lnTo>
                    <a:lnTo>
                      <a:pt x="153" y="20"/>
                    </a:lnTo>
                    <a:lnTo>
                      <a:pt x="120" y="22"/>
                    </a:lnTo>
                    <a:lnTo>
                      <a:pt x="87" y="22"/>
                    </a:lnTo>
                    <a:lnTo>
                      <a:pt x="53" y="24"/>
                    </a:lnTo>
                    <a:lnTo>
                      <a:pt x="27" y="24"/>
                    </a:lnTo>
                    <a:lnTo>
                      <a:pt x="16" y="24"/>
                    </a:lnTo>
                    <a:lnTo>
                      <a:pt x="9" y="22"/>
                    </a:lnTo>
                    <a:lnTo>
                      <a:pt x="5" y="22"/>
                    </a:lnTo>
                    <a:lnTo>
                      <a:pt x="2" y="20"/>
                    </a:lnTo>
                    <a:lnTo>
                      <a:pt x="0" y="18"/>
                    </a:lnTo>
                    <a:lnTo>
                      <a:pt x="2" y="18"/>
                    </a:lnTo>
                    <a:lnTo>
                      <a:pt x="5" y="15"/>
                    </a:lnTo>
                    <a:lnTo>
                      <a:pt x="9" y="13"/>
                    </a:lnTo>
                    <a:lnTo>
                      <a:pt x="36" y="11"/>
                    </a:lnTo>
                    <a:lnTo>
                      <a:pt x="67" y="11"/>
                    </a:lnTo>
                    <a:lnTo>
                      <a:pt x="100" y="9"/>
                    </a:lnTo>
                    <a:lnTo>
                      <a:pt x="133" y="9"/>
                    </a:lnTo>
                    <a:lnTo>
                      <a:pt x="166" y="6"/>
                    </a:lnTo>
                    <a:lnTo>
                      <a:pt x="200" y="6"/>
                    </a:lnTo>
                    <a:lnTo>
                      <a:pt x="228" y="4"/>
                    </a:lnTo>
                    <a:lnTo>
                      <a:pt x="255" y="2"/>
                    </a:lnTo>
                    <a:close/>
                  </a:path>
                </a:pathLst>
              </a:custGeom>
              <a:solidFill>
                <a:srgbClr val="FFFF85"/>
              </a:solidFill>
              <a:ln w="9525">
                <a:noFill/>
                <a:round/>
                <a:headEnd/>
                <a:tailEnd/>
              </a:ln>
            </p:spPr>
            <p:txBody>
              <a:bodyPr/>
              <a:lstStyle/>
              <a:p>
                <a:endParaRPr lang="en-US"/>
              </a:p>
            </p:txBody>
          </p:sp>
          <p:sp>
            <p:nvSpPr>
              <p:cNvPr id="157732" name="Freeform 34"/>
              <p:cNvSpPr>
                <a:spLocks/>
              </p:cNvSpPr>
              <p:nvPr/>
            </p:nvSpPr>
            <p:spPr bwMode="auto">
              <a:xfrm>
                <a:off x="2775" y="1148"/>
                <a:ext cx="242" cy="20"/>
              </a:xfrm>
              <a:custGeom>
                <a:avLst/>
                <a:gdLst>
                  <a:gd name="T0" fmla="*/ 189 w 242"/>
                  <a:gd name="T1" fmla="*/ 0 h 20"/>
                  <a:gd name="T2" fmla="*/ 193 w 242"/>
                  <a:gd name="T3" fmla="*/ 0 h 20"/>
                  <a:gd name="T4" fmla="*/ 198 w 242"/>
                  <a:gd name="T5" fmla="*/ 0 h 20"/>
                  <a:gd name="T6" fmla="*/ 204 w 242"/>
                  <a:gd name="T7" fmla="*/ 0 h 20"/>
                  <a:gd name="T8" fmla="*/ 213 w 242"/>
                  <a:gd name="T9" fmla="*/ 0 h 20"/>
                  <a:gd name="T10" fmla="*/ 220 w 242"/>
                  <a:gd name="T11" fmla="*/ 0 h 20"/>
                  <a:gd name="T12" fmla="*/ 227 w 242"/>
                  <a:gd name="T13" fmla="*/ 0 h 20"/>
                  <a:gd name="T14" fmla="*/ 233 w 242"/>
                  <a:gd name="T15" fmla="*/ 0 h 20"/>
                  <a:gd name="T16" fmla="*/ 240 w 242"/>
                  <a:gd name="T17" fmla="*/ 0 h 20"/>
                  <a:gd name="T18" fmla="*/ 242 w 242"/>
                  <a:gd name="T19" fmla="*/ 2 h 20"/>
                  <a:gd name="T20" fmla="*/ 240 w 242"/>
                  <a:gd name="T21" fmla="*/ 9 h 20"/>
                  <a:gd name="T22" fmla="*/ 231 w 242"/>
                  <a:gd name="T23" fmla="*/ 11 h 20"/>
                  <a:gd name="T24" fmla="*/ 220 w 242"/>
                  <a:gd name="T25" fmla="*/ 13 h 20"/>
                  <a:gd name="T26" fmla="*/ 209 w 242"/>
                  <a:gd name="T27" fmla="*/ 13 h 20"/>
                  <a:gd name="T28" fmla="*/ 198 w 242"/>
                  <a:gd name="T29" fmla="*/ 15 h 20"/>
                  <a:gd name="T30" fmla="*/ 184 w 242"/>
                  <a:gd name="T31" fmla="*/ 15 h 20"/>
                  <a:gd name="T32" fmla="*/ 173 w 242"/>
                  <a:gd name="T33" fmla="*/ 15 h 20"/>
                  <a:gd name="T34" fmla="*/ 162 w 242"/>
                  <a:gd name="T35" fmla="*/ 15 h 20"/>
                  <a:gd name="T36" fmla="*/ 153 w 242"/>
                  <a:gd name="T37" fmla="*/ 15 h 20"/>
                  <a:gd name="T38" fmla="*/ 136 w 242"/>
                  <a:gd name="T39" fmla="*/ 15 h 20"/>
                  <a:gd name="T40" fmla="*/ 118 w 242"/>
                  <a:gd name="T41" fmla="*/ 15 h 20"/>
                  <a:gd name="T42" fmla="*/ 100 w 242"/>
                  <a:gd name="T43" fmla="*/ 15 h 20"/>
                  <a:gd name="T44" fmla="*/ 80 w 242"/>
                  <a:gd name="T45" fmla="*/ 17 h 20"/>
                  <a:gd name="T46" fmla="*/ 63 w 242"/>
                  <a:gd name="T47" fmla="*/ 17 h 20"/>
                  <a:gd name="T48" fmla="*/ 43 w 242"/>
                  <a:gd name="T49" fmla="*/ 17 h 20"/>
                  <a:gd name="T50" fmla="*/ 25 w 242"/>
                  <a:gd name="T51" fmla="*/ 17 h 20"/>
                  <a:gd name="T52" fmla="*/ 9 w 242"/>
                  <a:gd name="T53" fmla="*/ 20 h 20"/>
                  <a:gd name="T54" fmla="*/ 3 w 242"/>
                  <a:gd name="T55" fmla="*/ 17 h 20"/>
                  <a:gd name="T56" fmla="*/ 0 w 242"/>
                  <a:gd name="T57" fmla="*/ 15 h 20"/>
                  <a:gd name="T58" fmla="*/ 0 w 242"/>
                  <a:gd name="T59" fmla="*/ 11 h 20"/>
                  <a:gd name="T60" fmla="*/ 5 w 242"/>
                  <a:gd name="T61" fmla="*/ 9 h 20"/>
                  <a:gd name="T62" fmla="*/ 16 w 242"/>
                  <a:gd name="T63" fmla="*/ 6 h 20"/>
                  <a:gd name="T64" fmla="*/ 27 w 242"/>
                  <a:gd name="T65" fmla="*/ 6 h 20"/>
                  <a:gd name="T66" fmla="*/ 38 w 242"/>
                  <a:gd name="T67" fmla="*/ 6 h 20"/>
                  <a:gd name="T68" fmla="*/ 49 w 242"/>
                  <a:gd name="T69" fmla="*/ 6 h 20"/>
                  <a:gd name="T70" fmla="*/ 60 w 242"/>
                  <a:gd name="T71" fmla="*/ 4 h 20"/>
                  <a:gd name="T72" fmla="*/ 71 w 242"/>
                  <a:gd name="T73" fmla="*/ 4 h 20"/>
                  <a:gd name="T74" fmla="*/ 82 w 242"/>
                  <a:gd name="T75" fmla="*/ 4 h 20"/>
                  <a:gd name="T76" fmla="*/ 94 w 242"/>
                  <a:gd name="T77" fmla="*/ 4 h 20"/>
                  <a:gd name="T78" fmla="*/ 105 w 242"/>
                  <a:gd name="T79" fmla="*/ 4 h 20"/>
                  <a:gd name="T80" fmla="*/ 116 w 242"/>
                  <a:gd name="T81" fmla="*/ 4 h 20"/>
                  <a:gd name="T82" fmla="*/ 127 w 242"/>
                  <a:gd name="T83" fmla="*/ 2 h 20"/>
                  <a:gd name="T84" fmla="*/ 140 w 242"/>
                  <a:gd name="T85" fmla="*/ 2 h 20"/>
                  <a:gd name="T86" fmla="*/ 151 w 242"/>
                  <a:gd name="T87" fmla="*/ 2 h 20"/>
                  <a:gd name="T88" fmla="*/ 164 w 242"/>
                  <a:gd name="T89" fmla="*/ 0 h 20"/>
                  <a:gd name="T90" fmla="*/ 176 w 242"/>
                  <a:gd name="T91" fmla="*/ 0 h 20"/>
                  <a:gd name="T92" fmla="*/ 189 w 242"/>
                  <a:gd name="T93" fmla="*/ 0 h 20"/>
                  <a:gd name="T94" fmla="*/ 189 w 242"/>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0"/>
                  <a:gd name="T146" fmla="*/ 242 w 242"/>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0">
                    <a:moveTo>
                      <a:pt x="189" y="0"/>
                    </a:moveTo>
                    <a:lnTo>
                      <a:pt x="193" y="0"/>
                    </a:lnTo>
                    <a:lnTo>
                      <a:pt x="198" y="0"/>
                    </a:lnTo>
                    <a:lnTo>
                      <a:pt x="204" y="0"/>
                    </a:lnTo>
                    <a:lnTo>
                      <a:pt x="213" y="0"/>
                    </a:lnTo>
                    <a:lnTo>
                      <a:pt x="220" y="0"/>
                    </a:lnTo>
                    <a:lnTo>
                      <a:pt x="227" y="0"/>
                    </a:lnTo>
                    <a:lnTo>
                      <a:pt x="233" y="0"/>
                    </a:lnTo>
                    <a:lnTo>
                      <a:pt x="240" y="0"/>
                    </a:lnTo>
                    <a:lnTo>
                      <a:pt x="242" y="2"/>
                    </a:lnTo>
                    <a:lnTo>
                      <a:pt x="240" y="9"/>
                    </a:lnTo>
                    <a:lnTo>
                      <a:pt x="231" y="11"/>
                    </a:lnTo>
                    <a:lnTo>
                      <a:pt x="220" y="13"/>
                    </a:lnTo>
                    <a:lnTo>
                      <a:pt x="209" y="13"/>
                    </a:lnTo>
                    <a:lnTo>
                      <a:pt x="198" y="15"/>
                    </a:lnTo>
                    <a:lnTo>
                      <a:pt x="184" y="15"/>
                    </a:lnTo>
                    <a:lnTo>
                      <a:pt x="173" y="15"/>
                    </a:lnTo>
                    <a:lnTo>
                      <a:pt x="162" y="15"/>
                    </a:lnTo>
                    <a:lnTo>
                      <a:pt x="153" y="15"/>
                    </a:lnTo>
                    <a:lnTo>
                      <a:pt x="136" y="15"/>
                    </a:lnTo>
                    <a:lnTo>
                      <a:pt x="118" y="15"/>
                    </a:lnTo>
                    <a:lnTo>
                      <a:pt x="100" y="15"/>
                    </a:lnTo>
                    <a:lnTo>
                      <a:pt x="80" y="17"/>
                    </a:lnTo>
                    <a:lnTo>
                      <a:pt x="63" y="17"/>
                    </a:lnTo>
                    <a:lnTo>
                      <a:pt x="43" y="17"/>
                    </a:lnTo>
                    <a:lnTo>
                      <a:pt x="25" y="17"/>
                    </a:lnTo>
                    <a:lnTo>
                      <a:pt x="9" y="20"/>
                    </a:lnTo>
                    <a:lnTo>
                      <a:pt x="3" y="17"/>
                    </a:lnTo>
                    <a:lnTo>
                      <a:pt x="0" y="15"/>
                    </a:lnTo>
                    <a:lnTo>
                      <a:pt x="0" y="11"/>
                    </a:lnTo>
                    <a:lnTo>
                      <a:pt x="5" y="9"/>
                    </a:lnTo>
                    <a:lnTo>
                      <a:pt x="16" y="6"/>
                    </a:lnTo>
                    <a:lnTo>
                      <a:pt x="27" y="6"/>
                    </a:lnTo>
                    <a:lnTo>
                      <a:pt x="38" y="6"/>
                    </a:lnTo>
                    <a:lnTo>
                      <a:pt x="49" y="6"/>
                    </a:lnTo>
                    <a:lnTo>
                      <a:pt x="60" y="4"/>
                    </a:lnTo>
                    <a:lnTo>
                      <a:pt x="71" y="4"/>
                    </a:lnTo>
                    <a:lnTo>
                      <a:pt x="82" y="4"/>
                    </a:lnTo>
                    <a:lnTo>
                      <a:pt x="94" y="4"/>
                    </a:lnTo>
                    <a:lnTo>
                      <a:pt x="105" y="4"/>
                    </a:lnTo>
                    <a:lnTo>
                      <a:pt x="116" y="4"/>
                    </a:lnTo>
                    <a:lnTo>
                      <a:pt x="127" y="2"/>
                    </a:lnTo>
                    <a:lnTo>
                      <a:pt x="140" y="2"/>
                    </a:lnTo>
                    <a:lnTo>
                      <a:pt x="151"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33" name="Freeform 35"/>
              <p:cNvSpPr>
                <a:spLocks/>
              </p:cNvSpPr>
              <p:nvPr/>
            </p:nvSpPr>
            <p:spPr bwMode="auto">
              <a:xfrm>
                <a:off x="2736" y="1250"/>
                <a:ext cx="243" cy="20"/>
              </a:xfrm>
              <a:custGeom>
                <a:avLst/>
                <a:gdLst>
                  <a:gd name="T0" fmla="*/ 190 w 243"/>
                  <a:gd name="T1" fmla="*/ 2 h 20"/>
                  <a:gd name="T2" fmla="*/ 192 w 243"/>
                  <a:gd name="T3" fmla="*/ 0 h 20"/>
                  <a:gd name="T4" fmla="*/ 199 w 243"/>
                  <a:gd name="T5" fmla="*/ 0 h 20"/>
                  <a:gd name="T6" fmla="*/ 206 w 243"/>
                  <a:gd name="T7" fmla="*/ 0 h 20"/>
                  <a:gd name="T8" fmla="*/ 212 w 243"/>
                  <a:gd name="T9" fmla="*/ 0 h 20"/>
                  <a:gd name="T10" fmla="*/ 219 w 243"/>
                  <a:gd name="T11" fmla="*/ 0 h 20"/>
                  <a:gd name="T12" fmla="*/ 228 w 243"/>
                  <a:gd name="T13" fmla="*/ 0 h 20"/>
                  <a:gd name="T14" fmla="*/ 232 w 243"/>
                  <a:gd name="T15" fmla="*/ 0 h 20"/>
                  <a:gd name="T16" fmla="*/ 239 w 243"/>
                  <a:gd name="T17" fmla="*/ 2 h 20"/>
                  <a:gd name="T18" fmla="*/ 241 w 243"/>
                  <a:gd name="T19" fmla="*/ 2 h 20"/>
                  <a:gd name="T20" fmla="*/ 243 w 243"/>
                  <a:gd name="T21" fmla="*/ 2 h 20"/>
                  <a:gd name="T22" fmla="*/ 241 w 243"/>
                  <a:gd name="T23" fmla="*/ 6 h 20"/>
                  <a:gd name="T24" fmla="*/ 241 w 243"/>
                  <a:gd name="T25" fmla="*/ 9 h 20"/>
                  <a:gd name="T26" fmla="*/ 232 w 243"/>
                  <a:gd name="T27" fmla="*/ 11 h 20"/>
                  <a:gd name="T28" fmla="*/ 221 w 243"/>
                  <a:gd name="T29" fmla="*/ 13 h 20"/>
                  <a:gd name="T30" fmla="*/ 210 w 243"/>
                  <a:gd name="T31" fmla="*/ 15 h 20"/>
                  <a:gd name="T32" fmla="*/ 199 w 243"/>
                  <a:gd name="T33" fmla="*/ 15 h 20"/>
                  <a:gd name="T34" fmla="*/ 188 w 243"/>
                  <a:gd name="T35" fmla="*/ 15 h 20"/>
                  <a:gd name="T36" fmla="*/ 175 w 243"/>
                  <a:gd name="T37" fmla="*/ 15 h 20"/>
                  <a:gd name="T38" fmla="*/ 164 w 243"/>
                  <a:gd name="T39" fmla="*/ 15 h 20"/>
                  <a:gd name="T40" fmla="*/ 153 w 243"/>
                  <a:gd name="T41" fmla="*/ 17 h 20"/>
                  <a:gd name="T42" fmla="*/ 135 w 243"/>
                  <a:gd name="T43" fmla="*/ 17 h 20"/>
                  <a:gd name="T44" fmla="*/ 117 w 243"/>
                  <a:gd name="T45" fmla="*/ 17 h 20"/>
                  <a:gd name="T46" fmla="*/ 99 w 243"/>
                  <a:gd name="T47" fmla="*/ 17 h 20"/>
                  <a:gd name="T48" fmla="*/ 82 w 243"/>
                  <a:gd name="T49" fmla="*/ 17 h 20"/>
                  <a:gd name="T50" fmla="*/ 64 w 243"/>
                  <a:gd name="T51" fmla="*/ 17 h 20"/>
                  <a:gd name="T52" fmla="*/ 44 w 243"/>
                  <a:gd name="T53" fmla="*/ 17 h 20"/>
                  <a:gd name="T54" fmla="*/ 26 w 243"/>
                  <a:gd name="T55" fmla="*/ 17 h 20"/>
                  <a:gd name="T56" fmla="*/ 11 w 243"/>
                  <a:gd name="T57" fmla="*/ 20 h 20"/>
                  <a:gd name="T58" fmla="*/ 4 w 243"/>
                  <a:gd name="T59" fmla="*/ 17 h 20"/>
                  <a:gd name="T60" fmla="*/ 0 w 243"/>
                  <a:gd name="T61" fmla="*/ 15 h 20"/>
                  <a:gd name="T62" fmla="*/ 0 w 243"/>
                  <a:gd name="T63" fmla="*/ 11 h 20"/>
                  <a:gd name="T64" fmla="*/ 6 w 243"/>
                  <a:gd name="T65" fmla="*/ 6 h 20"/>
                  <a:gd name="T66" fmla="*/ 17 w 243"/>
                  <a:gd name="T67" fmla="*/ 6 h 20"/>
                  <a:gd name="T68" fmla="*/ 28 w 243"/>
                  <a:gd name="T69" fmla="*/ 4 h 20"/>
                  <a:gd name="T70" fmla="*/ 39 w 243"/>
                  <a:gd name="T71" fmla="*/ 4 h 20"/>
                  <a:gd name="T72" fmla="*/ 51 w 243"/>
                  <a:gd name="T73" fmla="*/ 4 h 20"/>
                  <a:gd name="T74" fmla="*/ 62 w 243"/>
                  <a:gd name="T75" fmla="*/ 4 h 20"/>
                  <a:gd name="T76" fmla="*/ 73 w 243"/>
                  <a:gd name="T77" fmla="*/ 4 h 20"/>
                  <a:gd name="T78" fmla="*/ 84 w 243"/>
                  <a:gd name="T79" fmla="*/ 4 h 20"/>
                  <a:gd name="T80" fmla="*/ 95 w 243"/>
                  <a:gd name="T81" fmla="*/ 4 h 20"/>
                  <a:gd name="T82" fmla="*/ 106 w 243"/>
                  <a:gd name="T83" fmla="*/ 2 h 20"/>
                  <a:gd name="T84" fmla="*/ 117 w 243"/>
                  <a:gd name="T85" fmla="*/ 2 h 20"/>
                  <a:gd name="T86" fmla="*/ 128 w 243"/>
                  <a:gd name="T87" fmla="*/ 2 h 20"/>
                  <a:gd name="T88" fmla="*/ 141 w 243"/>
                  <a:gd name="T89" fmla="*/ 2 h 20"/>
                  <a:gd name="T90" fmla="*/ 153 w 243"/>
                  <a:gd name="T91" fmla="*/ 2 h 20"/>
                  <a:gd name="T92" fmla="*/ 166 w 243"/>
                  <a:gd name="T93" fmla="*/ 2 h 20"/>
                  <a:gd name="T94" fmla="*/ 177 w 243"/>
                  <a:gd name="T95" fmla="*/ 2 h 20"/>
                  <a:gd name="T96" fmla="*/ 190 w 243"/>
                  <a:gd name="T97" fmla="*/ 2 h 20"/>
                  <a:gd name="T98" fmla="*/ 190 w 243"/>
                  <a:gd name="T99" fmla="*/ 2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3"/>
                  <a:gd name="T151" fmla="*/ 0 h 20"/>
                  <a:gd name="T152" fmla="*/ 243 w 243"/>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3" h="20">
                    <a:moveTo>
                      <a:pt x="190" y="2"/>
                    </a:moveTo>
                    <a:lnTo>
                      <a:pt x="192" y="0"/>
                    </a:lnTo>
                    <a:lnTo>
                      <a:pt x="199" y="0"/>
                    </a:lnTo>
                    <a:lnTo>
                      <a:pt x="206" y="0"/>
                    </a:lnTo>
                    <a:lnTo>
                      <a:pt x="212" y="0"/>
                    </a:lnTo>
                    <a:lnTo>
                      <a:pt x="219" y="0"/>
                    </a:lnTo>
                    <a:lnTo>
                      <a:pt x="228" y="0"/>
                    </a:lnTo>
                    <a:lnTo>
                      <a:pt x="232" y="0"/>
                    </a:lnTo>
                    <a:lnTo>
                      <a:pt x="239" y="2"/>
                    </a:lnTo>
                    <a:lnTo>
                      <a:pt x="241" y="2"/>
                    </a:lnTo>
                    <a:lnTo>
                      <a:pt x="243" y="2"/>
                    </a:lnTo>
                    <a:lnTo>
                      <a:pt x="241" y="6"/>
                    </a:lnTo>
                    <a:lnTo>
                      <a:pt x="241" y="9"/>
                    </a:lnTo>
                    <a:lnTo>
                      <a:pt x="232" y="11"/>
                    </a:lnTo>
                    <a:lnTo>
                      <a:pt x="221" y="13"/>
                    </a:lnTo>
                    <a:lnTo>
                      <a:pt x="210" y="15"/>
                    </a:lnTo>
                    <a:lnTo>
                      <a:pt x="199" y="15"/>
                    </a:lnTo>
                    <a:lnTo>
                      <a:pt x="188" y="15"/>
                    </a:lnTo>
                    <a:lnTo>
                      <a:pt x="175" y="15"/>
                    </a:lnTo>
                    <a:lnTo>
                      <a:pt x="164" y="15"/>
                    </a:lnTo>
                    <a:lnTo>
                      <a:pt x="153" y="17"/>
                    </a:lnTo>
                    <a:lnTo>
                      <a:pt x="135" y="17"/>
                    </a:lnTo>
                    <a:lnTo>
                      <a:pt x="117" y="17"/>
                    </a:lnTo>
                    <a:lnTo>
                      <a:pt x="99" y="17"/>
                    </a:lnTo>
                    <a:lnTo>
                      <a:pt x="82" y="17"/>
                    </a:lnTo>
                    <a:lnTo>
                      <a:pt x="64" y="17"/>
                    </a:lnTo>
                    <a:lnTo>
                      <a:pt x="44" y="17"/>
                    </a:lnTo>
                    <a:lnTo>
                      <a:pt x="26" y="17"/>
                    </a:lnTo>
                    <a:lnTo>
                      <a:pt x="11" y="20"/>
                    </a:lnTo>
                    <a:lnTo>
                      <a:pt x="4" y="17"/>
                    </a:lnTo>
                    <a:lnTo>
                      <a:pt x="0" y="15"/>
                    </a:lnTo>
                    <a:lnTo>
                      <a:pt x="0" y="11"/>
                    </a:lnTo>
                    <a:lnTo>
                      <a:pt x="6" y="6"/>
                    </a:lnTo>
                    <a:lnTo>
                      <a:pt x="17" y="6"/>
                    </a:lnTo>
                    <a:lnTo>
                      <a:pt x="28" y="4"/>
                    </a:lnTo>
                    <a:lnTo>
                      <a:pt x="39" y="4"/>
                    </a:lnTo>
                    <a:lnTo>
                      <a:pt x="51" y="4"/>
                    </a:lnTo>
                    <a:lnTo>
                      <a:pt x="62" y="4"/>
                    </a:lnTo>
                    <a:lnTo>
                      <a:pt x="73" y="4"/>
                    </a:lnTo>
                    <a:lnTo>
                      <a:pt x="84" y="4"/>
                    </a:lnTo>
                    <a:lnTo>
                      <a:pt x="95" y="4"/>
                    </a:lnTo>
                    <a:lnTo>
                      <a:pt x="106" y="2"/>
                    </a:lnTo>
                    <a:lnTo>
                      <a:pt x="117" y="2"/>
                    </a:lnTo>
                    <a:lnTo>
                      <a:pt x="128" y="2"/>
                    </a:lnTo>
                    <a:lnTo>
                      <a:pt x="141" y="2"/>
                    </a:lnTo>
                    <a:lnTo>
                      <a:pt x="153" y="2"/>
                    </a:lnTo>
                    <a:lnTo>
                      <a:pt x="166" y="2"/>
                    </a:lnTo>
                    <a:lnTo>
                      <a:pt x="177" y="2"/>
                    </a:lnTo>
                    <a:lnTo>
                      <a:pt x="190" y="2"/>
                    </a:lnTo>
                    <a:close/>
                  </a:path>
                </a:pathLst>
              </a:custGeom>
              <a:solidFill>
                <a:srgbClr val="FFFF85"/>
              </a:solidFill>
              <a:ln w="9525">
                <a:noFill/>
                <a:round/>
                <a:headEnd/>
                <a:tailEnd/>
              </a:ln>
            </p:spPr>
            <p:txBody>
              <a:bodyPr/>
              <a:lstStyle/>
              <a:p>
                <a:endParaRPr lang="en-US"/>
              </a:p>
            </p:txBody>
          </p:sp>
          <p:sp>
            <p:nvSpPr>
              <p:cNvPr id="157734" name="Freeform 36"/>
              <p:cNvSpPr>
                <a:spLocks/>
              </p:cNvSpPr>
              <p:nvPr/>
            </p:nvSpPr>
            <p:spPr bwMode="auto">
              <a:xfrm>
                <a:off x="2829" y="1112"/>
                <a:ext cx="317" cy="25"/>
              </a:xfrm>
              <a:custGeom>
                <a:avLst/>
                <a:gdLst>
                  <a:gd name="T0" fmla="*/ 303 w 317"/>
                  <a:gd name="T1" fmla="*/ 0 h 25"/>
                  <a:gd name="T2" fmla="*/ 308 w 317"/>
                  <a:gd name="T3" fmla="*/ 0 h 25"/>
                  <a:gd name="T4" fmla="*/ 312 w 317"/>
                  <a:gd name="T5" fmla="*/ 3 h 25"/>
                  <a:gd name="T6" fmla="*/ 314 w 317"/>
                  <a:gd name="T7" fmla="*/ 5 h 25"/>
                  <a:gd name="T8" fmla="*/ 317 w 317"/>
                  <a:gd name="T9" fmla="*/ 7 h 25"/>
                  <a:gd name="T10" fmla="*/ 317 w 317"/>
                  <a:gd name="T11" fmla="*/ 11 h 25"/>
                  <a:gd name="T12" fmla="*/ 312 w 317"/>
                  <a:gd name="T13" fmla="*/ 14 h 25"/>
                  <a:gd name="T14" fmla="*/ 308 w 317"/>
                  <a:gd name="T15" fmla="*/ 16 h 25"/>
                  <a:gd name="T16" fmla="*/ 299 w 317"/>
                  <a:gd name="T17" fmla="*/ 16 h 25"/>
                  <a:gd name="T18" fmla="*/ 290 w 317"/>
                  <a:gd name="T19" fmla="*/ 16 h 25"/>
                  <a:gd name="T20" fmla="*/ 281 w 317"/>
                  <a:gd name="T21" fmla="*/ 18 h 25"/>
                  <a:gd name="T22" fmla="*/ 270 w 317"/>
                  <a:gd name="T23" fmla="*/ 18 h 25"/>
                  <a:gd name="T24" fmla="*/ 263 w 317"/>
                  <a:gd name="T25" fmla="*/ 20 h 25"/>
                  <a:gd name="T26" fmla="*/ 255 w 317"/>
                  <a:gd name="T27" fmla="*/ 20 h 25"/>
                  <a:gd name="T28" fmla="*/ 250 w 317"/>
                  <a:gd name="T29" fmla="*/ 20 h 25"/>
                  <a:gd name="T30" fmla="*/ 221 w 317"/>
                  <a:gd name="T31" fmla="*/ 22 h 25"/>
                  <a:gd name="T32" fmla="*/ 192 w 317"/>
                  <a:gd name="T33" fmla="*/ 22 h 25"/>
                  <a:gd name="T34" fmla="*/ 164 w 317"/>
                  <a:gd name="T35" fmla="*/ 22 h 25"/>
                  <a:gd name="T36" fmla="*/ 135 w 317"/>
                  <a:gd name="T37" fmla="*/ 25 h 25"/>
                  <a:gd name="T38" fmla="*/ 106 w 317"/>
                  <a:gd name="T39" fmla="*/ 22 h 25"/>
                  <a:gd name="T40" fmla="*/ 77 w 317"/>
                  <a:gd name="T41" fmla="*/ 22 h 25"/>
                  <a:gd name="T42" fmla="*/ 51 w 317"/>
                  <a:gd name="T43" fmla="*/ 25 h 25"/>
                  <a:gd name="T44" fmla="*/ 24 w 317"/>
                  <a:gd name="T45" fmla="*/ 25 h 25"/>
                  <a:gd name="T46" fmla="*/ 20 w 317"/>
                  <a:gd name="T47" fmla="*/ 25 h 25"/>
                  <a:gd name="T48" fmla="*/ 13 w 317"/>
                  <a:gd name="T49" fmla="*/ 25 h 25"/>
                  <a:gd name="T50" fmla="*/ 9 w 317"/>
                  <a:gd name="T51" fmla="*/ 25 h 25"/>
                  <a:gd name="T52" fmla="*/ 6 w 317"/>
                  <a:gd name="T53" fmla="*/ 25 h 25"/>
                  <a:gd name="T54" fmla="*/ 0 w 317"/>
                  <a:gd name="T55" fmla="*/ 22 h 25"/>
                  <a:gd name="T56" fmla="*/ 0 w 317"/>
                  <a:gd name="T57" fmla="*/ 20 h 25"/>
                  <a:gd name="T58" fmla="*/ 0 w 317"/>
                  <a:gd name="T59" fmla="*/ 16 h 25"/>
                  <a:gd name="T60" fmla="*/ 9 w 317"/>
                  <a:gd name="T61" fmla="*/ 11 h 25"/>
                  <a:gd name="T62" fmla="*/ 24 w 317"/>
                  <a:gd name="T63" fmla="*/ 9 h 25"/>
                  <a:gd name="T64" fmla="*/ 44 w 317"/>
                  <a:gd name="T65" fmla="*/ 9 h 25"/>
                  <a:gd name="T66" fmla="*/ 66 w 317"/>
                  <a:gd name="T67" fmla="*/ 7 h 25"/>
                  <a:gd name="T68" fmla="*/ 88 w 317"/>
                  <a:gd name="T69" fmla="*/ 9 h 25"/>
                  <a:gd name="T70" fmla="*/ 106 w 317"/>
                  <a:gd name="T71" fmla="*/ 9 h 25"/>
                  <a:gd name="T72" fmla="*/ 124 w 317"/>
                  <a:gd name="T73" fmla="*/ 9 h 25"/>
                  <a:gd name="T74" fmla="*/ 144 w 317"/>
                  <a:gd name="T75" fmla="*/ 9 h 25"/>
                  <a:gd name="T76" fmla="*/ 168 w 317"/>
                  <a:gd name="T77" fmla="*/ 9 h 25"/>
                  <a:gd name="T78" fmla="*/ 190 w 317"/>
                  <a:gd name="T79" fmla="*/ 7 h 25"/>
                  <a:gd name="T80" fmla="*/ 212 w 317"/>
                  <a:gd name="T81" fmla="*/ 7 h 25"/>
                  <a:gd name="T82" fmla="*/ 235 w 317"/>
                  <a:gd name="T83" fmla="*/ 7 h 25"/>
                  <a:gd name="T84" fmla="*/ 259 w 317"/>
                  <a:gd name="T85" fmla="*/ 5 h 25"/>
                  <a:gd name="T86" fmla="*/ 279 w 317"/>
                  <a:gd name="T87" fmla="*/ 3 h 25"/>
                  <a:gd name="T88" fmla="*/ 303 w 317"/>
                  <a:gd name="T89" fmla="*/ 0 h 25"/>
                  <a:gd name="T90" fmla="*/ 303 w 317"/>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25"/>
                  <a:gd name="T140" fmla="*/ 317 w 317"/>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25">
                    <a:moveTo>
                      <a:pt x="303" y="0"/>
                    </a:moveTo>
                    <a:lnTo>
                      <a:pt x="308" y="0"/>
                    </a:lnTo>
                    <a:lnTo>
                      <a:pt x="312" y="3"/>
                    </a:lnTo>
                    <a:lnTo>
                      <a:pt x="314" y="5"/>
                    </a:lnTo>
                    <a:lnTo>
                      <a:pt x="317" y="7"/>
                    </a:lnTo>
                    <a:lnTo>
                      <a:pt x="317" y="11"/>
                    </a:lnTo>
                    <a:lnTo>
                      <a:pt x="312" y="14"/>
                    </a:lnTo>
                    <a:lnTo>
                      <a:pt x="308" y="16"/>
                    </a:lnTo>
                    <a:lnTo>
                      <a:pt x="299" y="16"/>
                    </a:lnTo>
                    <a:lnTo>
                      <a:pt x="290" y="16"/>
                    </a:lnTo>
                    <a:lnTo>
                      <a:pt x="281" y="18"/>
                    </a:lnTo>
                    <a:lnTo>
                      <a:pt x="270" y="18"/>
                    </a:lnTo>
                    <a:lnTo>
                      <a:pt x="263" y="20"/>
                    </a:lnTo>
                    <a:lnTo>
                      <a:pt x="255" y="20"/>
                    </a:lnTo>
                    <a:lnTo>
                      <a:pt x="250" y="20"/>
                    </a:lnTo>
                    <a:lnTo>
                      <a:pt x="221" y="22"/>
                    </a:lnTo>
                    <a:lnTo>
                      <a:pt x="192" y="22"/>
                    </a:lnTo>
                    <a:lnTo>
                      <a:pt x="164" y="22"/>
                    </a:lnTo>
                    <a:lnTo>
                      <a:pt x="135" y="25"/>
                    </a:lnTo>
                    <a:lnTo>
                      <a:pt x="106" y="22"/>
                    </a:lnTo>
                    <a:lnTo>
                      <a:pt x="77" y="22"/>
                    </a:lnTo>
                    <a:lnTo>
                      <a:pt x="51" y="25"/>
                    </a:lnTo>
                    <a:lnTo>
                      <a:pt x="24" y="25"/>
                    </a:lnTo>
                    <a:lnTo>
                      <a:pt x="20" y="25"/>
                    </a:lnTo>
                    <a:lnTo>
                      <a:pt x="13" y="25"/>
                    </a:lnTo>
                    <a:lnTo>
                      <a:pt x="9" y="25"/>
                    </a:lnTo>
                    <a:lnTo>
                      <a:pt x="6" y="25"/>
                    </a:lnTo>
                    <a:lnTo>
                      <a:pt x="0" y="22"/>
                    </a:lnTo>
                    <a:lnTo>
                      <a:pt x="0" y="20"/>
                    </a:lnTo>
                    <a:lnTo>
                      <a:pt x="0" y="16"/>
                    </a:lnTo>
                    <a:lnTo>
                      <a:pt x="9" y="11"/>
                    </a:lnTo>
                    <a:lnTo>
                      <a:pt x="24" y="9"/>
                    </a:lnTo>
                    <a:lnTo>
                      <a:pt x="44" y="9"/>
                    </a:lnTo>
                    <a:lnTo>
                      <a:pt x="66" y="7"/>
                    </a:lnTo>
                    <a:lnTo>
                      <a:pt x="88" y="9"/>
                    </a:lnTo>
                    <a:lnTo>
                      <a:pt x="106" y="9"/>
                    </a:lnTo>
                    <a:lnTo>
                      <a:pt x="124" y="9"/>
                    </a:lnTo>
                    <a:lnTo>
                      <a:pt x="144" y="9"/>
                    </a:lnTo>
                    <a:lnTo>
                      <a:pt x="168" y="9"/>
                    </a:lnTo>
                    <a:lnTo>
                      <a:pt x="190" y="7"/>
                    </a:lnTo>
                    <a:lnTo>
                      <a:pt x="212" y="7"/>
                    </a:lnTo>
                    <a:lnTo>
                      <a:pt x="235" y="7"/>
                    </a:lnTo>
                    <a:lnTo>
                      <a:pt x="259" y="5"/>
                    </a:lnTo>
                    <a:lnTo>
                      <a:pt x="279" y="3"/>
                    </a:lnTo>
                    <a:lnTo>
                      <a:pt x="303" y="0"/>
                    </a:lnTo>
                    <a:close/>
                  </a:path>
                </a:pathLst>
              </a:custGeom>
              <a:solidFill>
                <a:srgbClr val="FFFF85"/>
              </a:solidFill>
              <a:ln w="9525">
                <a:noFill/>
                <a:round/>
                <a:headEnd/>
                <a:tailEnd/>
              </a:ln>
            </p:spPr>
            <p:txBody>
              <a:bodyPr/>
              <a:lstStyle/>
              <a:p>
                <a:endParaRPr lang="en-US"/>
              </a:p>
            </p:txBody>
          </p:sp>
          <p:sp>
            <p:nvSpPr>
              <p:cNvPr id="157735" name="Freeform 37"/>
              <p:cNvSpPr>
                <a:spLocks/>
              </p:cNvSpPr>
              <p:nvPr/>
            </p:nvSpPr>
            <p:spPr bwMode="auto">
              <a:xfrm>
                <a:off x="2711" y="1205"/>
                <a:ext cx="452" cy="25"/>
              </a:xfrm>
              <a:custGeom>
                <a:avLst/>
                <a:gdLst>
                  <a:gd name="T0" fmla="*/ 373 w 452"/>
                  <a:gd name="T1" fmla="*/ 3 h 25"/>
                  <a:gd name="T2" fmla="*/ 377 w 452"/>
                  <a:gd name="T3" fmla="*/ 3 h 25"/>
                  <a:gd name="T4" fmla="*/ 384 w 452"/>
                  <a:gd name="T5" fmla="*/ 3 h 25"/>
                  <a:gd name="T6" fmla="*/ 397 w 452"/>
                  <a:gd name="T7" fmla="*/ 0 h 25"/>
                  <a:gd name="T8" fmla="*/ 408 w 452"/>
                  <a:gd name="T9" fmla="*/ 0 h 25"/>
                  <a:gd name="T10" fmla="*/ 421 w 452"/>
                  <a:gd name="T11" fmla="*/ 0 h 25"/>
                  <a:gd name="T12" fmla="*/ 435 w 452"/>
                  <a:gd name="T13" fmla="*/ 0 h 25"/>
                  <a:gd name="T14" fmla="*/ 443 w 452"/>
                  <a:gd name="T15" fmla="*/ 0 h 25"/>
                  <a:gd name="T16" fmla="*/ 450 w 452"/>
                  <a:gd name="T17" fmla="*/ 3 h 25"/>
                  <a:gd name="T18" fmla="*/ 452 w 452"/>
                  <a:gd name="T19" fmla="*/ 5 h 25"/>
                  <a:gd name="T20" fmla="*/ 452 w 452"/>
                  <a:gd name="T21" fmla="*/ 7 h 25"/>
                  <a:gd name="T22" fmla="*/ 448 w 452"/>
                  <a:gd name="T23" fmla="*/ 9 h 25"/>
                  <a:gd name="T24" fmla="*/ 443 w 452"/>
                  <a:gd name="T25" fmla="*/ 11 h 25"/>
                  <a:gd name="T26" fmla="*/ 437 w 452"/>
                  <a:gd name="T27" fmla="*/ 11 h 25"/>
                  <a:gd name="T28" fmla="*/ 428 w 452"/>
                  <a:gd name="T29" fmla="*/ 14 h 25"/>
                  <a:gd name="T30" fmla="*/ 419 w 452"/>
                  <a:gd name="T31" fmla="*/ 14 h 25"/>
                  <a:gd name="T32" fmla="*/ 410 w 452"/>
                  <a:gd name="T33" fmla="*/ 14 h 25"/>
                  <a:gd name="T34" fmla="*/ 368 w 452"/>
                  <a:gd name="T35" fmla="*/ 14 h 25"/>
                  <a:gd name="T36" fmla="*/ 322 w 452"/>
                  <a:gd name="T37" fmla="*/ 16 h 25"/>
                  <a:gd name="T38" fmla="*/ 273 w 452"/>
                  <a:gd name="T39" fmla="*/ 18 h 25"/>
                  <a:gd name="T40" fmla="*/ 224 w 452"/>
                  <a:gd name="T41" fmla="*/ 20 h 25"/>
                  <a:gd name="T42" fmla="*/ 173 w 452"/>
                  <a:gd name="T43" fmla="*/ 20 h 25"/>
                  <a:gd name="T44" fmla="*/ 127 w 452"/>
                  <a:gd name="T45" fmla="*/ 23 h 25"/>
                  <a:gd name="T46" fmla="*/ 80 w 452"/>
                  <a:gd name="T47" fmla="*/ 23 h 25"/>
                  <a:gd name="T48" fmla="*/ 38 w 452"/>
                  <a:gd name="T49" fmla="*/ 25 h 25"/>
                  <a:gd name="T50" fmla="*/ 22 w 452"/>
                  <a:gd name="T51" fmla="*/ 23 h 25"/>
                  <a:gd name="T52" fmla="*/ 13 w 452"/>
                  <a:gd name="T53" fmla="*/ 23 h 25"/>
                  <a:gd name="T54" fmla="*/ 5 w 452"/>
                  <a:gd name="T55" fmla="*/ 20 h 25"/>
                  <a:gd name="T56" fmla="*/ 2 w 452"/>
                  <a:gd name="T57" fmla="*/ 20 h 25"/>
                  <a:gd name="T58" fmla="*/ 0 w 452"/>
                  <a:gd name="T59" fmla="*/ 18 h 25"/>
                  <a:gd name="T60" fmla="*/ 2 w 452"/>
                  <a:gd name="T61" fmla="*/ 16 h 25"/>
                  <a:gd name="T62" fmla="*/ 7 w 452"/>
                  <a:gd name="T63" fmla="*/ 14 h 25"/>
                  <a:gd name="T64" fmla="*/ 16 w 452"/>
                  <a:gd name="T65" fmla="*/ 14 h 25"/>
                  <a:gd name="T66" fmla="*/ 53 w 452"/>
                  <a:gd name="T67" fmla="*/ 11 h 25"/>
                  <a:gd name="T68" fmla="*/ 98 w 452"/>
                  <a:gd name="T69" fmla="*/ 9 h 25"/>
                  <a:gd name="T70" fmla="*/ 144 w 452"/>
                  <a:gd name="T71" fmla="*/ 9 h 25"/>
                  <a:gd name="T72" fmla="*/ 195 w 452"/>
                  <a:gd name="T73" fmla="*/ 7 h 25"/>
                  <a:gd name="T74" fmla="*/ 242 w 452"/>
                  <a:gd name="T75" fmla="*/ 5 h 25"/>
                  <a:gd name="T76" fmla="*/ 291 w 452"/>
                  <a:gd name="T77" fmla="*/ 5 h 25"/>
                  <a:gd name="T78" fmla="*/ 333 w 452"/>
                  <a:gd name="T79" fmla="*/ 3 h 25"/>
                  <a:gd name="T80" fmla="*/ 373 w 452"/>
                  <a:gd name="T81" fmla="*/ 3 h 25"/>
                  <a:gd name="T82" fmla="*/ 373 w 452"/>
                  <a:gd name="T83" fmla="*/ 3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52"/>
                  <a:gd name="T127" fmla="*/ 0 h 25"/>
                  <a:gd name="T128" fmla="*/ 452 w 452"/>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52" h="25">
                    <a:moveTo>
                      <a:pt x="373" y="3"/>
                    </a:moveTo>
                    <a:lnTo>
                      <a:pt x="377" y="3"/>
                    </a:lnTo>
                    <a:lnTo>
                      <a:pt x="384" y="3"/>
                    </a:lnTo>
                    <a:lnTo>
                      <a:pt x="397" y="0"/>
                    </a:lnTo>
                    <a:lnTo>
                      <a:pt x="408" y="0"/>
                    </a:lnTo>
                    <a:lnTo>
                      <a:pt x="421" y="0"/>
                    </a:lnTo>
                    <a:lnTo>
                      <a:pt x="435" y="0"/>
                    </a:lnTo>
                    <a:lnTo>
                      <a:pt x="443" y="0"/>
                    </a:lnTo>
                    <a:lnTo>
                      <a:pt x="450" y="3"/>
                    </a:lnTo>
                    <a:lnTo>
                      <a:pt x="452" y="5"/>
                    </a:lnTo>
                    <a:lnTo>
                      <a:pt x="452" y="7"/>
                    </a:lnTo>
                    <a:lnTo>
                      <a:pt x="448" y="9"/>
                    </a:lnTo>
                    <a:lnTo>
                      <a:pt x="443" y="11"/>
                    </a:lnTo>
                    <a:lnTo>
                      <a:pt x="437" y="11"/>
                    </a:lnTo>
                    <a:lnTo>
                      <a:pt x="428" y="14"/>
                    </a:lnTo>
                    <a:lnTo>
                      <a:pt x="419" y="14"/>
                    </a:lnTo>
                    <a:lnTo>
                      <a:pt x="410" y="14"/>
                    </a:lnTo>
                    <a:lnTo>
                      <a:pt x="368" y="14"/>
                    </a:lnTo>
                    <a:lnTo>
                      <a:pt x="322" y="16"/>
                    </a:lnTo>
                    <a:lnTo>
                      <a:pt x="273" y="18"/>
                    </a:lnTo>
                    <a:lnTo>
                      <a:pt x="224" y="20"/>
                    </a:lnTo>
                    <a:lnTo>
                      <a:pt x="173" y="20"/>
                    </a:lnTo>
                    <a:lnTo>
                      <a:pt x="127" y="23"/>
                    </a:lnTo>
                    <a:lnTo>
                      <a:pt x="80" y="23"/>
                    </a:lnTo>
                    <a:lnTo>
                      <a:pt x="38" y="25"/>
                    </a:lnTo>
                    <a:lnTo>
                      <a:pt x="22" y="23"/>
                    </a:lnTo>
                    <a:lnTo>
                      <a:pt x="13" y="23"/>
                    </a:lnTo>
                    <a:lnTo>
                      <a:pt x="5" y="20"/>
                    </a:lnTo>
                    <a:lnTo>
                      <a:pt x="2" y="20"/>
                    </a:lnTo>
                    <a:lnTo>
                      <a:pt x="0" y="18"/>
                    </a:lnTo>
                    <a:lnTo>
                      <a:pt x="2" y="16"/>
                    </a:lnTo>
                    <a:lnTo>
                      <a:pt x="7" y="14"/>
                    </a:lnTo>
                    <a:lnTo>
                      <a:pt x="16" y="14"/>
                    </a:lnTo>
                    <a:lnTo>
                      <a:pt x="53" y="11"/>
                    </a:lnTo>
                    <a:lnTo>
                      <a:pt x="98" y="9"/>
                    </a:lnTo>
                    <a:lnTo>
                      <a:pt x="144" y="9"/>
                    </a:lnTo>
                    <a:lnTo>
                      <a:pt x="195" y="7"/>
                    </a:lnTo>
                    <a:lnTo>
                      <a:pt x="242" y="5"/>
                    </a:lnTo>
                    <a:lnTo>
                      <a:pt x="291" y="5"/>
                    </a:lnTo>
                    <a:lnTo>
                      <a:pt x="333" y="3"/>
                    </a:lnTo>
                    <a:lnTo>
                      <a:pt x="373" y="3"/>
                    </a:lnTo>
                    <a:close/>
                  </a:path>
                </a:pathLst>
              </a:custGeom>
              <a:solidFill>
                <a:srgbClr val="FFFF85"/>
              </a:solidFill>
              <a:ln w="9525">
                <a:noFill/>
                <a:round/>
                <a:headEnd/>
                <a:tailEnd/>
              </a:ln>
            </p:spPr>
            <p:txBody>
              <a:bodyPr/>
              <a:lstStyle/>
              <a:p>
                <a:endParaRPr lang="en-US"/>
              </a:p>
            </p:txBody>
          </p:sp>
          <p:sp>
            <p:nvSpPr>
              <p:cNvPr id="157736" name="Freeform 38"/>
              <p:cNvSpPr>
                <a:spLocks/>
              </p:cNvSpPr>
              <p:nvPr/>
            </p:nvSpPr>
            <p:spPr bwMode="auto">
              <a:xfrm>
                <a:off x="2787" y="911"/>
                <a:ext cx="241" cy="20"/>
              </a:xfrm>
              <a:custGeom>
                <a:avLst/>
                <a:gdLst>
                  <a:gd name="T0" fmla="*/ 186 w 241"/>
                  <a:gd name="T1" fmla="*/ 2 h 20"/>
                  <a:gd name="T2" fmla="*/ 190 w 241"/>
                  <a:gd name="T3" fmla="*/ 0 h 20"/>
                  <a:gd name="T4" fmla="*/ 197 w 241"/>
                  <a:gd name="T5" fmla="*/ 0 h 20"/>
                  <a:gd name="T6" fmla="*/ 203 w 241"/>
                  <a:gd name="T7" fmla="*/ 0 h 20"/>
                  <a:gd name="T8" fmla="*/ 212 w 241"/>
                  <a:gd name="T9" fmla="*/ 0 h 20"/>
                  <a:gd name="T10" fmla="*/ 219 w 241"/>
                  <a:gd name="T11" fmla="*/ 0 h 20"/>
                  <a:gd name="T12" fmla="*/ 226 w 241"/>
                  <a:gd name="T13" fmla="*/ 0 h 20"/>
                  <a:gd name="T14" fmla="*/ 232 w 241"/>
                  <a:gd name="T15" fmla="*/ 0 h 20"/>
                  <a:gd name="T16" fmla="*/ 239 w 241"/>
                  <a:gd name="T17" fmla="*/ 2 h 20"/>
                  <a:gd name="T18" fmla="*/ 241 w 241"/>
                  <a:gd name="T19" fmla="*/ 4 h 20"/>
                  <a:gd name="T20" fmla="*/ 239 w 241"/>
                  <a:gd name="T21" fmla="*/ 9 h 20"/>
                  <a:gd name="T22" fmla="*/ 230 w 241"/>
                  <a:gd name="T23" fmla="*/ 11 h 20"/>
                  <a:gd name="T24" fmla="*/ 219 w 241"/>
                  <a:gd name="T25" fmla="*/ 13 h 20"/>
                  <a:gd name="T26" fmla="*/ 208 w 241"/>
                  <a:gd name="T27" fmla="*/ 15 h 20"/>
                  <a:gd name="T28" fmla="*/ 197 w 241"/>
                  <a:gd name="T29" fmla="*/ 15 h 20"/>
                  <a:gd name="T30" fmla="*/ 186 w 241"/>
                  <a:gd name="T31" fmla="*/ 15 h 20"/>
                  <a:gd name="T32" fmla="*/ 172 w 241"/>
                  <a:gd name="T33" fmla="*/ 15 h 20"/>
                  <a:gd name="T34" fmla="*/ 161 w 241"/>
                  <a:gd name="T35" fmla="*/ 15 h 20"/>
                  <a:gd name="T36" fmla="*/ 150 w 241"/>
                  <a:gd name="T37" fmla="*/ 17 h 20"/>
                  <a:gd name="T38" fmla="*/ 133 w 241"/>
                  <a:gd name="T39" fmla="*/ 17 h 20"/>
                  <a:gd name="T40" fmla="*/ 115 w 241"/>
                  <a:gd name="T41" fmla="*/ 17 h 20"/>
                  <a:gd name="T42" fmla="*/ 97 w 241"/>
                  <a:gd name="T43" fmla="*/ 17 h 20"/>
                  <a:gd name="T44" fmla="*/ 79 w 241"/>
                  <a:gd name="T45" fmla="*/ 17 h 20"/>
                  <a:gd name="T46" fmla="*/ 62 w 241"/>
                  <a:gd name="T47" fmla="*/ 17 h 20"/>
                  <a:gd name="T48" fmla="*/ 42 w 241"/>
                  <a:gd name="T49" fmla="*/ 17 h 20"/>
                  <a:gd name="T50" fmla="*/ 24 w 241"/>
                  <a:gd name="T51" fmla="*/ 17 h 20"/>
                  <a:gd name="T52" fmla="*/ 8 w 241"/>
                  <a:gd name="T53" fmla="*/ 20 h 20"/>
                  <a:gd name="T54" fmla="*/ 2 w 241"/>
                  <a:gd name="T55" fmla="*/ 17 h 20"/>
                  <a:gd name="T56" fmla="*/ 0 w 241"/>
                  <a:gd name="T57" fmla="*/ 15 h 20"/>
                  <a:gd name="T58" fmla="*/ 0 w 241"/>
                  <a:gd name="T59" fmla="*/ 11 h 20"/>
                  <a:gd name="T60" fmla="*/ 4 w 241"/>
                  <a:gd name="T61" fmla="*/ 9 h 20"/>
                  <a:gd name="T62" fmla="*/ 15 w 241"/>
                  <a:gd name="T63" fmla="*/ 6 h 20"/>
                  <a:gd name="T64" fmla="*/ 26 w 241"/>
                  <a:gd name="T65" fmla="*/ 6 h 20"/>
                  <a:gd name="T66" fmla="*/ 37 w 241"/>
                  <a:gd name="T67" fmla="*/ 4 h 20"/>
                  <a:gd name="T68" fmla="*/ 48 w 241"/>
                  <a:gd name="T69" fmla="*/ 4 h 20"/>
                  <a:gd name="T70" fmla="*/ 59 w 241"/>
                  <a:gd name="T71" fmla="*/ 4 h 20"/>
                  <a:gd name="T72" fmla="*/ 70 w 241"/>
                  <a:gd name="T73" fmla="*/ 4 h 20"/>
                  <a:gd name="T74" fmla="*/ 82 w 241"/>
                  <a:gd name="T75" fmla="*/ 4 h 20"/>
                  <a:gd name="T76" fmla="*/ 93 w 241"/>
                  <a:gd name="T77" fmla="*/ 6 h 20"/>
                  <a:gd name="T78" fmla="*/ 104 w 241"/>
                  <a:gd name="T79" fmla="*/ 4 h 20"/>
                  <a:gd name="T80" fmla="*/ 115 w 241"/>
                  <a:gd name="T81" fmla="*/ 4 h 20"/>
                  <a:gd name="T82" fmla="*/ 128 w 241"/>
                  <a:gd name="T83" fmla="*/ 2 h 20"/>
                  <a:gd name="T84" fmla="*/ 139 w 241"/>
                  <a:gd name="T85" fmla="*/ 2 h 20"/>
                  <a:gd name="T86" fmla="*/ 150 w 241"/>
                  <a:gd name="T87" fmla="*/ 2 h 20"/>
                  <a:gd name="T88" fmla="*/ 164 w 241"/>
                  <a:gd name="T89" fmla="*/ 2 h 20"/>
                  <a:gd name="T90" fmla="*/ 175 w 241"/>
                  <a:gd name="T91" fmla="*/ 2 h 20"/>
                  <a:gd name="T92" fmla="*/ 186 w 241"/>
                  <a:gd name="T93" fmla="*/ 2 h 20"/>
                  <a:gd name="T94" fmla="*/ 186 w 241"/>
                  <a:gd name="T95" fmla="*/ 2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1"/>
                  <a:gd name="T145" fmla="*/ 0 h 20"/>
                  <a:gd name="T146" fmla="*/ 241 w 241"/>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1" h="20">
                    <a:moveTo>
                      <a:pt x="186" y="2"/>
                    </a:moveTo>
                    <a:lnTo>
                      <a:pt x="190" y="0"/>
                    </a:lnTo>
                    <a:lnTo>
                      <a:pt x="197" y="0"/>
                    </a:lnTo>
                    <a:lnTo>
                      <a:pt x="203" y="0"/>
                    </a:lnTo>
                    <a:lnTo>
                      <a:pt x="212" y="0"/>
                    </a:lnTo>
                    <a:lnTo>
                      <a:pt x="219" y="0"/>
                    </a:lnTo>
                    <a:lnTo>
                      <a:pt x="226" y="0"/>
                    </a:lnTo>
                    <a:lnTo>
                      <a:pt x="232" y="0"/>
                    </a:lnTo>
                    <a:lnTo>
                      <a:pt x="239" y="2"/>
                    </a:lnTo>
                    <a:lnTo>
                      <a:pt x="241" y="4"/>
                    </a:lnTo>
                    <a:lnTo>
                      <a:pt x="239" y="9"/>
                    </a:lnTo>
                    <a:lnTo>
                      <a:pt x="230" y="11"/>
                    </a:lnTo>
                    <a:lnTo>
                      <a:pt x="219" y="13"/>
                    </a:lnTo>
                    <a:lnTo>
                      <a:pt x="208" y="15"/>
                    </a:lnTo>
                    <a:lnTo>
                      <a:pt x="197" y="15"/>
                    </a:lnTo>
                    <a:lnTo>
                      <a:pt x="186" y="15"/>
                    </a:lnTo>
                    <a:lnTo>
                      <a:pt x="172" y="15"/>
                    </a:lnTo>
                    <a:lnTo>
                      <a:pt x="161" y="15"/>
                    </a:lnTo>
                    <a:lnTo>
                      <a:pt x="150" y="17"/>
                    </a:lnTo>
                    <a:lnTo>
                      <a:pt x="133" y="17"/>
                    </a:lnTo>
                    <a:lnTo>
                      <a:pt x="115" y="17"/>
                    </a:lnTo>
                    <a:lnTo>
                      <a:pt x="97" y="17"/>
                    </a:lnTo>
                    <a:lnTo>
                      <a:pt x="79" y="17"/>
                    </a:lnTo>
                    <a:lnTo>
                      <a:pt x="62" y="17"/>
                    </a:lnTo>
                    <a:lnTo>
                      <a:pt x="42" y="17"/>
                    </a:lnTo>
                    <a:lnTo>
                      <a:pt x="24" y="17"/>
                    </a:lnTo>
                    <a:lnTo>
                      <a:pt x="8" y="20"/>
                    </a:lnTo>
                    <a:lnTo>
                      <a:pt x="2" y="17"/>
                    </a:lnTo>
                    <a:lnTo>
                      <a:pt x="0" y="15"/>
                    </a:lnTo>
                    <a:lnTo>
                      <a:pt x="0" y="11"/>
                    </a:lnTo>
                    <a:lnTo>
                      <a:pt x="4" y="9"/>
                    </a:lnTo>
                    <a:lnTo>
                      <a:pt x="15" y="6"/>
                    </a:lnTo>
                    <a:lnTo>
                      <a:pt x="26" y="6"/>
                    </a:lnTo>
                    <a:lnTo>
                      <a:pt x="37" y="4"/>
                    </a:lnTo>
                    <a:lnTo>
                      <a:pt x="48" y="4"/>
                    </a:lnTo>
                    <a:lnTo>
                      <a:pt x="59" y="4"/>
                    </a:lnTo>
                    <a:lnTo>
                      <a:pt x="70" y="4"/>
                    </a:lnTo>
                    <a:lnTo>
                      <a:pt x="82" y="4"/>
                    </a:lnTo>
                    <a:lnTo>
                      <a:pt x="93" y="6"/>
                    </a:lnTo>
                    <a:lnTo>
                      <a:pt x="104" y="4"/>
                    </a:lnTo>
                    <a:lnTo>
                      <a:pt x="115" y="4"/>
                    </a:lnTo>
                    <a:lnTo>
                      <a:pt x="128" y="2"/>
                    </a:lnTo>
                    <a:lnTo>
                      <a:pt x="139" y="2"/>
                    </a:lnTo>
                    <a:lnTo>
                      <a:pt x="150" y="2"/>
                    </a:lnTo>
                    <a:lnTo>
                      <a:pt x="164" y="2"/>
                    </a:lnTo>
                    <a:lnTo>
                      <a:pt x="175" y="2"/>
                    </a:lnTo>
                    <a:lnTo>
                      <a:pt x="186" y="2"/>
                    </a:lnTo>
                    <a:close/>
                  </a:path>
                </a:pathLst>
              </a:custGeom>
              <a:solidFill>
                <a:srgbClr val="FFFF85"/>
              </a:solidFill>
              <a:ln w="9525">
                <a:noFill/>
                <a:round/>
                <a:headEnd/>
                <a:tailEnd/>
              </a:ln>
            </p:spPr>
            <p:txBody>
              <a:bodyPr/>
              <a:lstStyle/>
              <a:p>
                <a:endParaRPr lang="en-US"/>
              </a:p>
            </p:txBody>
          </p:sp>
          <p:sp>
            <p:nvSpPr>
              <p:cNvPr id="157737" name="Freeform 39"/>
              <p:cNvSpPr>
                <a:spLocks/>
              </p:cNvSpPr>
              <p:nvPr/>
            </p:nvSpPr>
            <p:spPr bwMode="auto">
              <a:xfrm>
                <a:off x="2982" y="1531"/>
                <a:ext cx="117" cy="16"/>
              </a:xfrm>
              <a:custGeom>
                <a:avLst/>
                <a:gdLst>
                  <a:gd name="T0" fmla="*/ 33 w 117"/>
                  <a:gd name="T1" fmla="*/ 2 h 16"/>
                  <a:gd name="T2" fmla="*/ 39 w 117"/>
                  <a:gd name="T3" fmla="*/ 2 h 16"/>
                  <a:gd name="T4" fmla="*/ 51 w 117"/>
                  <a:gd name="T5" fmla="*/ 2 h 16"/>
                  <a:gd name="T6" fmla="*/ 59 w 117"/>
                  <a:gd name="T7" fmla="*/ 0 h 16"/>
                  <a:gd name="T8" fmla="*/ 73 w 117"/>
                  <a:gd name="T9" fmla="*/ 0 h 16"/>
                  <a:gd name="T10" fmla="*/ 82 w 117"/>
                  <a:gd name="T11" fmla="*/ 0 h 16"/>
                  <a:gd name="T12" fmla="*/ 93 w 117"/>
                  <a:gd name="T13" fmla="*/ 0 h 16"/>
                  <a:gd name="T14" fmla="*/ 102 w 117"/>
                  <a:gd name="T15" fmla="*/ 0 h 16"/>
                  <a:gd name="T16" fmla="*/ 110 w 117"/>
                  <a:gd name="T17" fmla="*/ 2 h 16"/>
                  <a:gd name="T18" fmla="*/ 117 w 117"/>
                  <a:gd name="T19" fmla="*/ 4 h 16"/>
                  <a:gd name="T20" fmla="*/ 115 w 117"/>
                  <a:gd name="T21" fmla="*/ 11 h 16"/>
                  <a:gd name="T22" fmla="*/ 99 w 117"/>
                  <a:gd name="T23" fmla="*/ 11 h 16"/>
                  <a:gd name="T24" fmla="*/ 86 w 117"/>
                  <a:gd name="T25" fmla="*/ 13 h 16"/>
                  <a:gd name="T26" fmla="*/ 73 w 117"/>
                  <a:gd name="T27" fmla="*/ 13 h 16"/>
                  <a:gd name="T28" fmla="*/ 59 w 117"/>
                  <a:gd name="T29" fmla="*/ 13 h 16"/>
                  <a:gd name="T30" fmla="*/ 44 w 117"/>
                  <a:gd name="T31" fmla="*/ 13 h 16"/>
                  <a:gd name="T32" fmla="*/ 31 w 117"/>
                  <a:gd name="T33" fmla="*/ 13 h 16"/>
                  <a:gd name="T34" fmla="*/ 15 w 117"/>
                  <a:gd name="T35" fmla="*/ 13 h 16"/>
                  <a:gd name="T36" fmla="*/ 2 w 117"/>
                  <a:gd name="T37" fmla="*/ 16 h 16"/>
                  <a:gd name="T38" fmla="*/ 0 w 117"/>
                  <a:gd name="T39" fmla="*/ 11 h 16"/>
                  <a:gd name="T40" fmla="*/ 2 w 117"/>
                  <a:gd name="T41" fmla="*/ 7 h 16"/>
                  <a:gd name="T42" fmla="*/ 2 w 117"/>
                  <a:gd name="T43" fmla="*/ 4 h 16"/>
                  <a:gd name="T44" fmla="*/ 6 w 117"/>
                  <a:gd name="T45" fmla="*/ 4 h 16"/>
                  <a:gd name="T46" fmla="*/ 11 w 117"/>
                  <a:gd name="T47" fmla="*/ 2 h 16"/>
                  <a:gd name="T48" fmla="*/ 17 w 117"/>
                  <a:gd name="T49" fmla="*/ 2 h 16"/>
                  <a:gd name="T50" fmla="*/ 22 w 117"/>
                  <a:gd name="T51" fmla="*/ 2 h 16"/>
                  <a:gd name="T52" fmla="*/ 26 w 117"/>
                  <a:gd name="T53" fmla="*/ 2 h 16"/>
                  <a:gd name="T54" fmla="*/ 31 w 117"/>
                  <a:gd name="T55" fmla="*/ 2 h 16"/>
                  <a:gd name="T56" fmla="*/ 33 w 117"/>
                  <a:gd name="T57" fmla="*/ 2 h 16"/>
                  <a:gd name="T58" fmla="*/ 33 w 117"/>
                  <a:gd name="T59" fmla="*/ 2 h 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
                  <a:gd name="T91" fmla="*/ 0 h 16"/>
                  <a:gd name="T92" fmla="*/ 117 w 117"/>
                  <a:gd name="T93" fmla="*/ 16 h 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 h="16">
                    <a:moveTo>
                      <a:pt x="33" y="2"/>
                    </a:moveTo>
                    <a:lnTo>
                      <a:pt x="39" y="2"/>
                    </a:lnTo>
                    <a:lnTo>
                      <a:pt x="51" y="2"/>
                    </a:lnTo>
                    <a:lnTo>
                      <a:pt x="59" y="0"/>
                    </a:lnTo>
                    <a:lnTo>
                      <a:pt x="73" y="0"/>
                    </a:lnTo>
                    <a:lnTo>
                      <a:pt x="82" y="0"/>
                    </a:lnTo>
                    <a:lnTo>
                      <a:pt x="93" y="0"/>
                    </a:lnTo>
                    <a:lnTo>
                      <a:pt x="102" y="0"/>
                    </a:lnTo>
                    <a:lnTo>
                      <a:pt x="110" y="2"/>
                    </a:lnTo>
                    <a:lnTo>
                      <a:pt x="117" y="4"/>
                    </a:lnTo>
                    <a:lnTo>
                      <a:pt x="115" y="11"/>
                    </a:lnTo>
                    <a:lnTo>
                      <a:pt x="99" y="11"/>
                    </a:lnTo>
                    <a:lnTo>
                      <a:pt x="86" y="13"/>
                    </a:lnTo>
                    <a:lnTo>
                      <a:pt x="73" y="13"/>
                    </a:lnTo>
                    <a:lnTo>
                      <a:pt x="59" y="13"/>
                    </a:lnTo>
                    <a:lnTo>
                      <a:pt x="44" y="13"/>
                    </a:lnTo>
                    <a:lnTo>
                      <a:pt x="31" y="13"/>
                    </a:lnTo>
                    <a:lnTo>
                      <a:pt x="15" y="13"/>
                    </a:lnTo>
                    <a:lnTo>
                      <a:pt x="2" y="16"/>
                    </a:lnTo>
                    <a:lnTo>
                      <a:pt x="0" y="11"/>
                    </a:lnTo>
                    <a:lnTo>
                      <a:pt x="2" y="7"/>
                    </a:lnTo>
                    <a:lnTo>
                      <a:pt x="2" y="4"/>
                    </a:lnTo>
                    <a:lnTo>
                      <a:pt x="6" y="4"/>
                    </a:lnTo>
                    <a:lnTo>
                      <a:pt x="11" y="2"/>
                    </a:lnTo>
                    <a:lnTo>
                      <a:pt x="17" y="2"/>
                    </a:lnTo>
                    <a:lnTo>
                      <a:pt x="22" y="2"/>
                    </a:lnTo>
                    <a:lnTo>
                      <a:pt x="26" y="2"/>
                    </a:lnTo>
                    <a:lnTo>
                      <a:pt x="31" y="2"/>
                    </a:lnTo>
                    <a:lnTo>
                      <a:pt x="33" y="2"/>
                    </a:lnTo>
                    <a:close/>
                  </a:path>
                </a:pathLst>
              </a:custGeom>
              <a:solidFill>
                <a:srgbClr val="FFFF85"/>
              </a:solidFill>
              <a:ln w="9525">
                <a:noFill/>
                <a:round/>
                <a:headEnd/>
                <a:tailEnd/>
              </a:ln>
            </p:spPr>
            <p:txBody>
              <a:bodyPr/>
              <a:lstStyle/>
              <a:p>
                <a:endParaRPr lang="en-US"/>
              </a:p>
            </p:txBody>
          </p:sp>
          <p:sp>
            <p:nvSpPr>
              <p:cNvPr id="157738" name="Freeform 40"/>
              <p:cNvSpPr>
                <a:spLocks/>
              </p:cNvSpPr>
              <p:nvPr/>
            </p:nvSpPr>
            <p:spPr bwMode="auto">
              <a:xfrm>
                <a:off x="2667" y="1746"/>
                <a:ext cx="494" cy="15"/>
              </a:xfrm>
              <a:custGeom>
                <a:avLst/>
                <a:gdLst>
                  <a:gd name="T0" fmla="*/ 310 w 494"/>
                  <a:gd name="T1" fmla="*/ 0 h 15"/>
                  <a:gd name="T2" fmla="*/ 326 w 494"/>
                  <a:gd name="T3" fmla="*/ 0 h 15"/>
                  <a:gd name="T4" fmla="*/ 346 w 494"/>
                  <a:gd name="T5" fmla="*/ 0 h 15"/>
                  <a:gd name="T6" fmla="*/ 366 w 494"/>
                  <a:gd name="T7" fmla="*/ 0 h 15"/>
                  <a:gd name="T8" fmla="*/ 388 w 494"/>
                  <a:gd name="T9" fmla="*/ 0 h 15"/>
                  <a:gd name="T10" fmla="*/ 408 w 494"/>
                  <a:gd name="T11" fmla="*/ 0 h 15"/>
                  <a:gd name="T12" fmla="*/ 428 w 494"/>
                  <a:gd name="T13" fmla="*/ 0 h 15"/>
                  <a:gd name="T14" fmla="*/ 445 w 494"/>
                  <a:gd name="T15" fmla="*/ 0 h 15"/>
                  <a:gd name="T16" fmla="*/ 463 w 494"/>
                  <a:gd name="T17" fmla="*/ 0 h 15"/>
                  <a:gd name="T18" fmla="*/ 472 w 494"/>
                  <a:gd name="T19" fmla="*/ 0 h 15"/>
                  <a:gd name="T20" fmla="*/ 481 w 494"/>
                  <a:gd name="T21" fmla="*/ 0 h 15"/>
                  <a:gd name="T22" fmla="*/ 487 w 494"/>
                  <a:gd name="T23" fmla="*/ 0 h 15"/>
                  <a:gd name="T24" fmla="*/ 492 w 494"/>
                  <a:gd name="T25" fmla="*/ 2 h 15"/>
                  <a:gd name="T26" fmla="*/ 494 w 494"/>
                  <a:gd name="T27" fmla="*/ 2 h 15"/>
                  <a:gd name="T28" fmla="*/ 494 w 494"/>
                  <a:gd name="T29" fmla="*/ 4 h 15"/>
                  <a:gd name="T30" fmla="*/ 494 w 494"/>
                  <a:gd name="T31" fmla="*/ 7 h 15"/>
                  <a:gd name="T32" fmla="*/ 490 w 494"/>
                  <a:gd name="T33" fmla="*/ 9 h 15"/>
                  <a:gd name="T34" fmla="*/ 450 w 494"/>
                  <a:gd name="T35" fmla="*/ 11 h 15"/>
                  <a:gd name="T36" fmla="*/ 410 w 494"/>
                  <a:gd name="T37" fmla="*/ 13 h 15"/>
                  <a:gd name="T38" fmla="*/ 368 w 494"/>
                  <a:gd name="T39" fmla="*/ 13 h 15"/>
                  <a:gd name="T40" fmla="*/ 326 w 494"/>
                  <a:gd name="T41" fmla="*/ 13 h 15"/>
                  <a:gd name="T42" fmla="*/ 281 w 494"/>
                  <a:gd name="T43" fmla="*/ 13 h 15"/>
                  <a:gd name="T44" fmla="*/ 239 w 494"/>
                  <a:gd name="T45" fmla="*/ 13 h 15"/>
                  <a:gd name="T46" fmla="*/ 197 w 494"/>
                  <a:gd name="T47" fmla="*/ 13 h 15"/>
                  <a:gd name="T48" fmla="*/ 155 w 494"/>
                  <a:gd name="T49" fmla="*/ 15 h 15"/>
                  <a:gd name="T50" fmla="*/ 139 w 494"/>
                  <a:gd name="T51" fmla="*/ 15 h 15"/>
                  <a:gd name="T52" fmla="*/ 122 w 494"/>
                  <a:gd name="T53" fmla="*/ 15 h 15"/>
                  <a:gd name="T54" fmla="*/ 104 w 494"/>
                  <a:gd name="T55" fmla="*/ 15 h 15"/>
                  <a:gd name="T56" fmla="*/ 86 w 494"/>
                  <a:gd name="T57" fmla="*/ 15 h 15"/>
                  <a:gd name="T58" fmla="*/ 69 w 494"/>
                  <a:gd name="T59" fmla="*/ 15 h 15"/>
                  <a:gd name="T60" fmla="*/ 51 w 494"/>
                  <a:gd name="T61" fmla="*/ 15 h 15"/>
                  <a:gd name="T62" fmla="*/ 33 w 494"/>
                  <a:gd name="T63" fmla="*/ 15 h 15"/>
                  <a:gd name="T64" fmla="*/ 20 w 494"/>
                  <a:gd name="T65" fmla="*/ 15 h 15"/>
                  <a:gd name="T66" fmla="*/ 11 w 494"/>
                  <a:gd name="T67" fmla="*/ 13 h 15"/>
                  <a:gd name="T68" fmla="*/ 6 w 494"/>
                  <a:gd name="T69" fmla="*/ 13 h 15"/>
                  <a:gd name="T70" fmla="*/ 2 w 494"/>
                  <a:gd name="T71" fmla="*/ 11 h 15"/>
                  <a:gd name="T72" fmla="*/ 2 w 494"/>
                  <a:gd name="T73" fmla="*/ 9 h 15"/>
                  <a:gd name="T74" fmla="*/ 0 w 494"/>
                  <a:gd name="T75" fmla="*/ 7 h 15"/>
                  <a:gd name="T76" fmla="*/ 2 w 494"/>
                  <a:gd name="T77" fmla="*/ 4 h 15"/>
                  <a:gd name="T78" fmla="*/ 4 w 494"/>
                  <a:gd name="T79" fmla="*/ 2 h 15"/>
                  <a:gd name="T80" fmla="*/ 11 w 494"/>
                  <a:gd name="T81" fmla="*/ 2 h 15"/>
                  <a:gd name="T82" fmla="*/ 31 w 494"/>
                  <a:gd name="T83" fmla="*/ 2 h 15"/>
                  <a:gd name="T84" fmla="*/ 55 w 494"/>
                  <a:gd name="T85" fmla="*/ 2 h 15"/>
                  <a:gd name="T86" fmla="*/ 80 w 494"/>
                  <a:gd name="T87" fmla="*/ 2 h 15"/>
                  <a:gd name="T88" fmla="*/ 108 w 494"/>
                  <a:gd name="T89" fmla="*/ 2 h 15"/>
                  <a:gd name="T90" fmla="*/ 133 w 494"/>
                  <a:gd name="T91" fmla="*/ 2 h 15"/>
                  <a:gd name="T92" fmla="*/ 157 w 494"/>
                  <a:gd name="T93" fmla="*/ 2 h 15"/>
                  <a:gd name="T94" fmla="*/ 179 w 494"/>
                  <a:gd name="T95" fmla="*/ 2 h 15"/>
                  <a:gd name="T96" fmla="*/ 197 w 494"/>
                  <a:gd name="T97" fmla="*/ 2 h 15"/>
                  <a:gd name="T98" fmla="*/ 213 w 494"/>
                  <a:gd name="T99" fmla="*/ 2 h 15"/>
                  <a:gd name="T100" fmla="*/ 228 w 494"/>
                  <a:gd name="T101" fmla="*/ 2 h 15"/>
                  <a:gd name="T102" fmla="*/ 241 w 494"/>
                  <a:gd name="T103" fmla="*/ 2 h 15"/>
                  <a:gd name="T104" fmla="*/ 257 w 494"/>
                  <a:gd name="T105" fmla="*/ 2 h 15"/>
                  <a:gd name="T106" fmla="*/ 270 w 494"/>
                  <a:gd name="T107" fmla="*/ 0 h 15"/>
                  <a:gd name="T108" fmla="*/ 284 w 494"/>
                  <a:gd name="T109" fmla="*/ 0 h 15"/>
                  <a:gd name="T110" fmla="*/ 297 w 494"/>
                  <a:gd name="T111" fmla="*/ 0 h 15"/>
                  <a:gd name="T112" fmla="*/ 310 w 494"/>
                  <a:gd name="T113" fmla="*/ 0 h 15"/>
                  <a:gd name="T114" fmla="*/ 310 w 494"/>
                  <a:gd name="T115" fmla="*/ 0 h 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5"/>
                  <a:gd name="T176" fmla="*/ 494 w 494"/>
                  <a:gd name="T177" fmla="*/ 15 h 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5">
                    <a:moveTo>
                      <a:pt x="310" y="0"/>
                    </a:moveTo>
                    <a:lnTo>
                      <a:pt x="326" y="0"/>
                    </a:lnTo>
                    <a:lnTo>
                      <a:pt x="346" y="0"/>
                    </a:lnTo>
                    <a:lnTo>
                      <a:pt x="366" y="0"/>
                    </a:lnTo>
                    <a:lnTo>
                      <a:pt x="388" y="0"/>
                    </a:lnTo>
                    <a:lnTo>
                      <a:pt x="408" y="0"/>
                    </a:lnTo>
                    <a:lnTo>
                      <a:pt x="428" y="0"/>
                    </a:lnTo>
                    <a:lnTo>
                      <a:pt x="445" y="0"/>
                    </a:lnTo>
                    <a:lnTo>
                      <a:pt x="463" y="0"/>
                    </a:lnTo>
                    <a:lnTo>
                      <a:pt x="472" y="0"/>
                    </a:lnTo>
                    <a:lnTo>
                      <a:pt x="481" y="0"/>
                    </a:lnTo>
                    <a:lnTo>
                      <a:pt x="487" y="0"/>
                    </a:lnTo>
                    <a:lnTo>
                      <a:pt x="492" y="2"/>
                    </a:lnTo>
                    <a:lnTo>
                      <a:pt x="494" y="2"/>
                    </a:lnTo>
                    <a:lnTo>
                      <a:pt x="494" y="4"/>
                    </a:lnTo>
                    <a:lnTo>
                      <a:pt x="494" y="7"/>
                    </a:lnTo>
                    <a:lnTo>
                      <a:pt x="490" y="9"/>
                    </a:lnTo>
                    <a:lnTo>
                      <a:pt x="450" y="11"/>
                    </a:lnTo>
                    <a:lnTo>
                      <a:pt x="410" y="13"/>
                    </a:lnTo>
                    <a:lnTo>
                      <a:pt x="368" y="13"/>
                    </a:lnTo>
                    <a:lnTo>
                      <a:pt x="326" y="13"/>
                    </a:lnTo>
                    <a:lnTo>
                      <a:pt x="281" y="13"/>
                    </a:lnTo>
                    <a:lnTo>
                      <a:pt x="239" y="13"/>
                    </a:lnTo>
                    <a:lnTo>
                      <a:pt x="197" y="13"/>
                    </a:lnTo>
                    <a:lnTo>
                      <a:pt x="155" y="15"/>
                    </a:lnTo>
                    <a:lnTo>
                      <a:pt x="139" y="15"/>
                    </a:lnTo>
                    <a:lnTo>
                      <a:pt x="122" y="15"/>
                    </a:lnTo>
                    <a:lnTo>
                      <a:pt x="104" y="15"/>
                    </a:lnTo>
                    <a:lnTo>
                      <a:pt x="86" y="15"/>
                    </a:lnTo>
                    <a:lnTo>
                      <a:pt x="69" y="15"/>
                    </a:lnTo>
                    <a:lnTo>
                      <a:pt x="51" y="15"/>
                    </a:lnTo>
                    <a:lnTo>
                      <a:pt x="33" y="15"/>
                    </a:lnTo>
                    <a:lnTo>
                      <a:pt x="20" y="15"/>
                    </a:lnTo>
                    <a:lnTo>
                      <a:pt x="11" y="13"/>
                    </a:lnTo>
                    <a:lnTo>
                      <a:pt x="6" y="13"/>
                    </a:lnTo>
                    <a:lnTo>
                      <a:pt x="2" y="11"/>
                    </a:lnTo>
                    <a:lnTo>
                      <a:pt x="2" y="9"/>
                    </a:lnTo>
                    <a:lnTo>
                      <a:pt x="0" y="7"/>
                    </a:lnTo>
                    <a:lnTo>
                      <a:pt x="2" y="4"/>
                    </a:lnTo>
                    <a:lnTo>
                      <a:pt x="4" y="2"/>
                    </a:lnTo>
                    <a:lnTo>
                      <a:pt x="11" y="2"/>
                    </a:lnTo>
                    <a:lnTo>
                      <a:pt x="31" y="2"/>
                    </a:lnTo>
                    <a:lnTo>
                      <a:pt x="55" y="2"/>
                    </a:lnTo>
                    <a:lnTo>
                      <a:pt x="80" y="2"/>
                    </a:lnTo>
                    <a:lnTo>
                      <a:pt x="108" y="2"/>
                    </a:lnTo>
                    <a:lnTo>
                      <a:pt x="133" y="2"/>
                    </a:lnTo>
                    <a:lnTo>
                      <a:pt x="157" y="2"/>
                    </a:lnTo>
                    <a:lnTo>
                      <a:pt x="179" y="2"/>
                    </a:lnTo>
                    <a:lnTo>
                      <a:pt x="197" y="2"/>
                    </a:lnTo>
                    <a:lnTo>
                      <a:pt x="213" y="2"/>
                    </a:lnTo>
                    <a:lnTo>
                      <a:pt x="228" y="2"/>
                    </a:lnTo>
                    <a:lnTo>
                      <a:pt x="241" y="2"/>
                    </a:lnTo>
                    <a:lnTo>
                      <a:pt x="257" y="2"/>
                    </a:lnTo>
                    <a:lnTo>
                      <a:pt x="270" y="0"/>
                    </a:lnTo>
                    <a:lnTo>
                      <a:pt x="284" y="0"/>
                    </a:lnTo>
                    <a:lnTo>
                      <a:pt x="297" y="0"/>
                    </a:lnTo>
                    <a:lnTo>
                      <a:pt x="310" y="0"/>
                    </a:lnTo>
                    <a:close/>
                  </a:path>
                </a:pathLst>
              </a:custGeom>
              <a:solidFill>
                <a:srgbClr val="FFFF85"/>
              </a:solidFill>
              <a:ln w="9525">
                <a:noFill/>
                <a:round/>
                <a:headEnd/>
                <a:tailEnd/>
              </a:ln>
            </p:spPr>
            <p:txBody>
              <a:bodyPr/>
              <a:lstStyle/>
              <a:p>
                <a:endParaRPr lang="en-US"/>
              </a:p>
            </p:txBody>
          </p:sp>
          <p:sp>
            <p:nvSpPr>
              <p:cNvPr id="157739" name="Freeform 41"/>
              <p:cNvSpPr>
                <a:spLocks/>
              </p:cNvSpPr>
              <p:nvPr/>
            </p:nvSpPr>
            <p:spPr bwMode="auto">
              <a:xfrm>
                <a:off x="2689" y="1338"/>
                <a:ext cx="242" cy="22"/>
              </a:xfrm>
              <a:custGeom>
                <a:avLst/>
                <a:gdLst>
                  <a:gd name="T0" fmla="*/ 188 w 242"/>
                  <a:gd name="T1" fmla="*/ 0 h 22"/>
                  <a:gd name="T2" fmla="*/ 193 w 242"/>
                  <a:gd name="T3" fmla="*/ 0 h 22"/>
                  <a:gd name="T4" fmla="*/ 197 w 242"/>
                  <a:gd name="T5" fmla="*/ 0 h 22"/>
                  <a:gd name="T6" fmla="*/ 204 w 242"/>
                  <a:gd name="T7" fmla="*/ 0 h 22"/>
                  <a:gd name="T8" fmla="*/ 213 w 242"/>
                  <a:gd name="T9" fmla="*/ 0 h 22"/>
                  <a:gd name="T10" fmla="*/ 219 w 242"/>
                  <a:gd name="T11" fmla="*/ 0 h 22"/>
                  <a:gd name="T12" fmla="*/ 226 w 242"/>
                  <a:gd name="T13" fmla="*/ 0 h 22"/>
                  <a:gd name="T14" fmla="*/ 233 w 242"/>
                  <a:gd name="T15" fmla="*/ 0 h 22"/>
                  <a:gd name="T16" fmla="*/ 239 w 242"/>
                  <a:gd name="T17" fmla="*/ 0 h 22"/>
                  <a:gd name="T18" fmla="*/ 242 w 242"/>
                  <a:gd name="T19" fmla="*/ 5 h 22"/>
                  <a:gd name="T20" fmla="*/ 239 w 242"/>
                  <a:gd name="T21" fmla="*/ 11 h 22"/>
                  <a:gd name="T22" fmla="*/ 231 w 242"/>
                  <a:gd name="T23" fmla="*/ 14 h 22"/>
                  <a:gd name="T24" fmla="*/ 219 w 242"/>
                  <a:gd name="T25" fmla="*/ 14 h 22"/>
                  <a:gd name="T26" fmla="*/ 208 w 242"/>
                  <a:gd name="T27" fmla="*/ 16 h 22"/>
                  <a:gd name="T28" fmla="*/ 197 w 242"/>
                  <a:gd name="T29" fmla="*/ 16 h 22"/>
                  <a:gd name="T30" fmla="*/ 186 w 242"/>
                  <a:gd name="T31" fmla="*/ 16 h 22"/>
                  <a:gd name="T32" fmla="*/ 173 w 242"/>
                  <a:gd name="T33" fmla="*/ 16 h 22"/>
                  <a:gd name="T34" fmla="*/ 162 w 242"/>
                  <a:gd name="T35" fmla="*/ 16 h 22"/>
                  <a:gd name="T36" fmla="*/ 151 w 242"/>
                  <a:gd name="T37" fmla="*/ 18 h 22"/>
                  <a:gd name="T38" fmla="*/ 133 w 242"/>
                  <a:gd name="T39" fmla="*/ 18 h 22"/>
                  <a:gd name="T40" fmla="*/ 117 w 242"/>
                  <a:gd name="T41" fmla="*/ 18 h 22"/>
                  <a:gd name="T42" fmla="*/ 100 w 242"/>
                  <a:gd name="T43" fmla="*/ 18 h 22"/>
                  <a:gd name="T44" fmla="*/ 80 w 242"/>
                  <a:gd name="T45" fmla="*/ 18 h 22"/>
                  <a:gd name="T46" fmla="*/ 62 w 242"/>
                  <a:gd name="T47" fmla="*/ 18 h 22"/>
                  <a:gd name="T48" fmla="*/ 42 w 242"/>
                  <a:gd name="T49" fmla="*/ 20 h 22"/>
                  <a:gd name="T50" fmla="*/ 24 w 242"/>
                  <a:gd name="T51" fmla="*/ 20 h 22"/>
                  <a:gd name="T52" fmla="*/ 9 w 242"/>
                  <a:gd name="T53" fmla="*/ 22 h 22"/>
                  <a:gd name="T54" fmla="*/ 2 w 242"/>
                  <a:gd name="T55" fmla="*/ 20 h 22"/>
                  <a:gd name="T56" fmla="*/ 0 w 242"/>
                  <a:gd name="T57" fmla="*/ 16 h 22"/>
                  <a:gd name="T58" fmla="*/ 0 w 242"/>
                  <a:gd name="T59" fmla="*/ 14 h 22"/>
                  <a:gd name="T60" fmla="*/ 4 w 242"/>
                  <a:gd name="T61" fmla="*/ 9 h 22"/>
                  <a:gd name="T62" fmla="*/ 16 w 242"/>
                  <a:gd name="T63" fmla="*/ 7 h 22"/>
                  <a:gd name="T64" fmla="*/ 27 w 242"/>
                  <a:gd name="T65" fmla="*/ 7 h 22"/>
                  <a:gd name="T66" fmla="*/ 38 w 242"/>
                  <a:gd name="T67" fmla="*/ 7 h 22"/>
                  <a:gd name="T68" fmla="*/ 49 w 242"/>
                  <a:gd name="T69" fmla="*/ 7 h 22"/>
                  <a:gd name="T70" fmla="*/ 60 w 242"/>
                  <a:gd name="T71" fmla="*/ 7 h 22"/>
                  <a:gd name="T72" fmla="*/ 71 w 242"/>
                  <a:gd name="T73" fmla="*/ 7 h 22"/>
                  <a:gd name="T74" fmla="*/ 82 w 242"/>
                  <a:gd name="T75" fmla="*/ 7 h 22"/>
                  <a:gd name="T76" fmla="*/ 93 w 242"/>
                  <a:gd name="T77" fmla="*/ 7 h 22"/>
                  <a:gd name="T78" fmla="*/ 104 w 242"/>
                  <a:gd name="T79" fmla="*/ 5 h 22"/>
                  <a:gd name="T80" fmla="*/ 115 w 242"/>
                  <a:gd name="T81" fmla="*/ 5 h 22"/>
                  <a:gd name="T82" fmla="*/ 126 w 242"/>
                  <a:gd name="T83" fmla="*/ 3 h 22"/>
                  <a:gd name="T84" fmla="*/ 140 w 242"/>
                  <a:gd name="T85" fmla="*/ 3 h 22"/>
                  <a:gd name="T86" fmla="*/ 151 w 242"/>
                  <a:gd name="T87" fmla="*/ 3 h 22"/>
                  <a:gd name="T88" fmla="*/ 164 w 242"/>
                  <a:gd name="T89" fmla="*/ 0 h 22"/>
                  <a:gd name="T90" fmla="*/ 175 w 242"/>
                  <a:gd name="T91" fmla="*/ 0 h 22"/>
                  <a:gd name="T92" fmla="*/ 188 w 242"/>
                  <a:gd name="T93" fmla="*/ 0 h 22"/>
                  <a:gd name="T94" fmla="*/ 188 w 242"/>
                  <a:gd name="T95" fmla="*/ 0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2"/>
                  <a:gd name="T146" fmla="*/ 242 w 242"/>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2">
                    <a:moveTo>
                      <a:pt x="188" y="0"/>
                    </a:moveTo>
                    <a:lnTo>
                      <a:pt x="193" y="0"/>
                    </a:lnTo>
                    <a:lnTo>
                      <a:pt x="197" y="0"/>
                    </a:lnTo>
                    <a:lnTo>
                      <a:pt x="204" y="0"/>
                    </a:lnTo>
                    <a:lnTo>
                      <a:pt x="213" y="0"/>
                    </a:lnTo>
                    <a:lnTo>
                      <a:pt x="219" y="0"/>
                    </a:lnTo>
                    <a:lnTo>
                      <a:pt x="226" y="0"/>
                    </a:lnTo>
                    <a:lnTo>
                      <a:pt x="233" y="0"/>
                    </a:lnTo>
                    <a:lnTo>
                      <a:pt x="239" y="0"/>
                    </a:lnTo>
                    <a:lnTo>
                      <a:pt x="242" y="5"/>
                    </a:lnTo>
                    <a:lnTo>
                      <a:pt x="239" y="11"/>
                    </a:lnTo>
                    <a:lnTo>
                      <a:pt x="231" y="14"/>
                    </a:lnTo>
                    <a:lnTo>
                      <a:pt x="219" y="14"/>
                    </a:lnTo>
                    <a:lnTo>
                      <a:pt x="208" y="16"/>
                    </a:lnTo>
                    <a:lnTo>
                      <a:pt x="197" y="16"/>
                    </a:lnTo>
                    <a:lnTo>
                      <a:pt x="186" y="16"/>
                    </a:lnTo>
                    <a:lnTo>
                      <a:pt x="173" y="16"/>
                    </a:lnTo>
                    <a:lnTo>
                      <a:pt x="162" y="16"/>
                    </a:lnTo>
                    <a:lnTo>
                      <a:pt x="151" y="18"/>
                    </a:lnTo>
                    <a:lnTo>
                      <a:pt x="133" y="18"/>
                    </a:lnTo>
                    <a:lnTo>
                      <a:pt x="117" y="18"/>
                    </a:lnTo>
                    <a:lnTo>
                      <a:pt x="100" y="18"/>
                    </a:lnTo>
                    <a:lnTo>
                      <a:pt x="80" y="18"/>
                    </a:lnTo>
                    <a:lnTo>
                      <a:pt x="62" y="18"/>
                    </a:lnTo>
                    <a:lnTo>
                      <a:pt x="42" y="20"/>
                    </a:lnTo>
                    <a:lnTo>
                      <a:pt x="24" y="20"/>
                    </a:lnTo>
                    <a:lnTo>
                      <a:pt x="9" y="22"/>
                    </a:lnTo>
                    <a:lnTo>
                      <a:pt x="2" y="20"/>
                    </a:lnTo>
                    <a:lnTo>
                      <a:pt x="0" y="16"/>
                    </a:lnTo>
                    <a:lnTo>
                      <a:pt x="0" y="14"/>
                    </a:lnTo>
                    <a:lnTo>
                      <a:pt x="4" y="9"/>
                    </a:lnTo>
                    <a:lnTo>
                      <a:pt x="16" y="7"/>
                    </a:lnTo>
                    <a:lnTo>
                      <a:pt x="27" y="7"/>
                    </a:lnTo>
                    <a:lnTo>
                      <a:pt x="38" y="7"/>
                    </a:lnTo>
                    <a:lnTo>
                      <a:pt x="49" y="7"/>
                    </a:lnTo>
                    <a:lnTo>
                      <a:pt x="60" y="7"/>
                    </a:lnTo>
                    <a:lnTo>
                      <a:pt x="71" y="7"/>
                    </a:lnTo>
                    <a:lnTo>
                      <a:pt x="82" y="7"/>
                    </a:lnTo>
                    <a:lnTo>
                      <a:pt x="93" y="7"/>
                    </a:lnTo>
                    <a:lnTo>
                      <a:pt x="104" y="5"/>
                    </a:lnTo>
                    <a:lnTo>
                      <a:pt x="115" y="5"/>
                    </a:lnTo>
                    <a:lnTo>
                      <a:pt x="126" y="3"/>
                    </a:lnTo>
                    <a:lnTo>
                      <a:pt x="140" y="3"/>
                    </a:lnTo>
                    <a:lnTo>
                      <a:pt x="151" y="3"/>
                    </a:lnTo>
                    <a:lnTo>
                      <a:pt x="164" y="0"/>
                    </a:lnTo>
                    <a:lnTo>
                      <a:pt x="175" y="0"/>
                    </a:lnTo>
                    <a:lnTo>
                      <a:pt x="188" y="0"/>
                    </a:lnTo>
                    <a:close/>
                  </a:path>
                </a:pathLst>
              </a:custGeom>
              <a:solidFill>
                <a:srgbClr val="FFFF85"/>
              </a:solidFill>
              <a:ln w="9525">
                <a:noFill/>
                <a:round/>
                <a:headEnd/>
                <a:tailEnd/>
              </a:ln>
            </p:spPr>
            <p:txBody>
              <a:bodyPr/>
              <a:lstStyle/>
              <a:p>
                <a:endParaRPr lang="en-US"/>
              </a:p>
            </p:txBody>
          </p:sp>
          <p:sp>
            <p:nvSpPr>
              <p:cNvPr id="157740" name="Freeform 42"/>
              <p:cNvSpPr>
                <a:spLocks/>
              </p:cNvSpPr>
              <p:nvPr/>
            </p:nvSpPr>
            <p:spPr bwMode="auto">
              <a:xfrm>
                <a:off x="2979" y="1334"/>
                <a:ext cx="169" cy="20"/>
              </a:xfrm>
              <a:custGeom>
                <a:avLst/>
                <a:gdLst>
                  <a:gd name="T0" fmla="*/ 131 w 169"/>
                  <a:gd name="T1" fmla="*/ 2 h 20"/>
                  <a:gd name="T2" fmla="*/ 133 w 169"/>
                  <a:gd name="T3" fmla="*/ 0 h 20"/>
                  <a:gd name="T4" fmla="*/ 138 w 169"/>
                  <a:gd name="T5" fmla="*/ 0 h 20"/>
                  <a:gd name="T6" fmla="*/ 142 w 169"/>
                  <a:gd name="T7" fmla="*/ 0 h 20"/>
                  <a:gd name="T8" fmla="*/ 149 w 169"/>
                  <a:gd name="T9" fmla="*/ 0 h 20"/>
                  <a:gd name="T10" fmla="*/ 153 w 169"/>
                  <a:gd name="T11" fmla="*/ 0 h 20"/>
                  <a:gd name="T12" fmla="*/ 158 w 169"/>
                  <a:gd name="T13" fmla="*/ 0 h 20"/>
                  <a:gd name="T14" fmla="*/ 162 w 169"/>
                  <a:gd name="T15" fmla="*/ 0 h 20"/>
                  <a:gd name="T16" fmla="*/ 167 w 169"/>
                  <a:gd name="T17" fmla="*/ 2 h 20"/>
                  <a:gd name="T18" fmla="*/ 169 w 169"/>
                  <a:gd name="T19" fmla="*/ 2 h 20"/>
                  <a:gd name="T20" fmla="*/ 167 w 169"/>
                  <a:gd name="T21" fmla="*/ 9 h 20"/>
                  <a:gd name="T22" fmla="*/ 160 w 169"/>
                  <a:gd name="T23" fmla="*/ 11 h 20"/>
                  <a:gd name="T24" fmla="*/ 153 w 169"/>
                  <a:gd name="T25" fmla="*/ 13 h 20"/>
                  <a:gd name="T26" fmla="*/ 144 w 169"/>
                  <a:gd name="T27" fmla="*/ 13 h 20"/>
                  <a:gd name="T28" fmla="*/ 138 w 169"/>
                  <a:gd name="T29" fmla="*/ 13 h 20"/>
                  <a:gd name="T30" fmla="*/ 129 w 169"/>
                  <a:gd name="T31" fmla="*/ 13 h 20"/>
                  <a:gd name="T32" fmla="*/ 120 w 169"/>
                  <a:gd name="T33" fmla="*/ 13 h 20"/>
                  <a:gd name="T34" fmla="*/ 113 w 169"/>
                  <a:gd name="T35" fmla="*/ 13 h 20"/>
                  <a:gd name="T36" fmla="*/ 107 w 169"/>
                  <a:gd name="T37" fmla="*/ 15 h 20"/>
                  <a:gd name="T38" fmla="*/ 93 w 169"/>
                  <a:gd name="T39" fmla="*/ 15 h 20"/>
                  <a:gd name="T40" fmla="*/ 82 w 169"/>
                  <a:gd name="T41" fmla="*/ 15 h 20"/>
                  <a:gd name="T42" fmla="*/ 69 w 169"/>
                  <a:gd name="T43" fmla="*/ 15 h 20"/>
                  <a:gd name="T44" fmla="*/ 58 w 169"/>
                  <a:gd name="T45" fmla="*/ 18 h 20"/>
                  <a:gd name="T46" fmla="*/ 45 w 169"/>
                  <a:gd name="T47" fmla="*/ 18 h 20"/>
                  <a:gd name="T48" fmla="*/ 31 w 169"/>
                  <a:gd name="T49" fmla="*/ 18 h 20"/>
                  <a:gd name="T50" fmla="*/ 18 w 169"/>
                  <a:gd name="T51" fmla="*/ 18 h 20"/>
                  <a:gd name="T52" fmla="*/ 7 w 169"/>
                  <a:gd name="T53" fmla="*/ 20 h 20"/>
                  <a:gd name="T54" fmla="*/ 0 w 169"/>
                  <a:gd name="T55" fmla="*/ 15 h 20"/>
                  <a:gd name="T56" fmla="*/ 5 w 169"/>
                  <a:gd name="T57" fmla="*/ 7 h 20"/>
                  <a:gd name="T58" fmla="*/ 11 w 169"/>
                  <a:gd name="T59" fmla="*/ 4 h 20"/>
                  <a:gd name="T60" fmla="*/ 18 w 169"/>
                  <a:gd name="T61" fmla="*/ 4 h 20"/>
                  <a:gd name="T62" fmla="*/ 27 w 169"/>
                  <a:gd name="T63" fmla="*/ 4 h 20"/>
                  <a:gd name="T64" fmla="*/ 34 w 169"/>
                  <a:gd name="T65" fmla="*/ 4 h 20"/>
                  <a:gd name="T66" fmla="*/ 42 w 169"/>
                  <a:gd name="T67" fmla="*/ 4 h 20"/>
                  <a:gd name="T68" fmla="*/ 51 w 169"/>
                  <a:gd name="T69" fmla="*/ 4 h 20"/>
                  <a:gd name="T70" fmla="*/ 58 w 169"/>
                  <a:gd name="T71" fmla="*/ 4 h 20"/>
                  <a:gd name="T72" fmla="*/ 67 w 169"/>
                  <a:gd name="T73" fmla="*/ 4 h 20"/>
                  <a:gd name="T74" fmla="*/ 74 w 169"/>
                  <a:gd name="T75" fmla="*/ 2 h 20"/>
                  <a:gd name="T76" fmla="*/ 82 w 169"/>
                  <a:gd name="T77" fmla="*/ 2 h 20"/>
                  <a:gd name="T78" fmla="*/ 89 w 169"/>
                  <a:gd name="T79" fmla="*/ 2 h 20"/>
                  <a:gd name="T80" fmla="*/ 98 w 169"/>
                  <a:gd name="T81" fmla="*/ 2 h 20"/>
                  <a:gd name="T82" fmla="*/ 107 w 169"/>
                  <a:gd name="T83" fmla="*/ 2 h 20"/>
                  <a:gd name="T84" fmla="*/ 113 w 169"/>
                  <a:gd name="T85" fmla="*/ 2 h 20"/>
                  <a:gd name="T86" fmla="*/ 122 w 169"/>
                  <a:gd name="T87" fmla="*/ 2 h 20"/>
                  <a:gd name="T88" fmla="*/ 131 w 169"/>
                  <a:gd name="T89" fmla="*/ 2 h 20"/>
                  <a:gd name="T90" fmla="*/ 131 w 169"/>
                  <a:gd name="T91" fmla="*/ 2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9"/>
                  <a:gd name="T139" fmla="*/ 0 h 20"/>
                  <a:gd name="T140" fmla="*/ 169 w 169"/>
                  <a:gd name="T141" fmla="*/ 20 h 2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9" h="20">
                    <a:moveTo>
                      <a:pt x="131" y="2"/>
                    </a:moveTo>
                    <a:lnTo>
                      <a:pt x="133" y="0"/>
                    </a:lnTo>
                    <a:lnTo>
                      <a:pt x="138" y="0"/>
                    </a:lnTo>
                    <a:lnTo>
                      <a:pt x="142" y="0"/>
                    </a:lnTo>
                    <a:lnTo>
                      <a:pt x="149" y="0"/>
                    </a:lnTo>
                    <a:lnTo>
                      <a:pt x="153" y="0"/>
                    </a:lnTo>
                    <a:lnTo>
                      <a:pt x="158" y="0"/>
                    </a:lnTo>
                    <a:lnTo>
                      <a:pt x="162" y="0"/>
                    </a:lnTo>
                    <a:lnTo>
                      <a:pt x="167" y="2"/>
                    </a:lnTo>
                    <a:lnTo>
                      <a:pt x="169" y="2"/>
                    </a:lnTo>
                    <a:lnTo>
                      <a:pt x="167" y="9"/>
                    </a:lnTo>
                    <a:lnTo>
                      <a:pt x="160" y="11"/>
                    </a:lnTo>
                    <a:lnTo>
                      <a:pt x="153" y="13"/>
                    </a:lnTo>
                    <a:lnTo>
                      <a:pt x="144" y="13"/>
                    </a:lnTo>
                    <a:lnTo>
                      <a:pt x="138" y="13"/>
                    </a:lnTo>
                    <a:lnTo>
                      <a:pt x="129" y="13"/>
                    </a:lnTo>
                    <a:lnTo>
                      <a:pt x="120" y="13"/>
                    </a:lnTo>
                    <a:lnTo>
                      <a:pt x="113" y="13"/>
                    </a:lnTo>
                    <a:lnTo>
                      <a:pt x="107" y="15"/>
                    </a:lnTo>
                    <a:lnTo>
                      <a:pt x="93" y="15"/>
                    </a:lnTo>
                    <a:lnTo>
                      <a:pt x="82" y="15"/>
                    </a:lnTo>
                    <a:lnTo>
                      <a:pt x="69" y="15"/>
                    </a:lnTo>
                    <a:lnTo>
                      <a:pt x="58" y="18"/>
                    </a:lnTo>
                    <a:lnTo>
                      <a:pt x="45" y="18"/>
                    </a:lnTo>
                    <a:lnTo>
                      <a:pt x="31" y="18"/>
                    </a:lnTo>
                    <a:lnTo>
                      <a:pt x="18" y="18"/>
                    </a:lnTo>
                    <a:lnTo>
                      <a:pt x="7" y="20"/>
                    </a:lnTo>
                    <a:lnTo>
                      <a:pt x="0" y="15"/>
                    </a:lnTo>
                    <a:lnTo>
                      <a:pt x="5" y="7"/>
                    </a:lnTo>
                    <a:lnTo>
                      <a:pt x="11" y="4"/>
                    </a:lnTo>
                    <a:lnTo>
                      <a:pt x="18" y="4"/>
                    </a:lnTo>
                    <a:lnTo>
                      <a:pt x="27" y="4"/>
                    </a:lnTo>
                    <a:lnTo>
                      <a:pt x="34" y="4"/>
                    </a:lnTo>
                    <a:lnTo>
                      <a:pt x="42" y="4"/>
                    </a:lnTo>
                    <a:lnTo>
                      <a:pt x="51" y="4"/>
                    </a:lnTo>
                    <a:lnTo>
                      <a:pt x="58" y="4"/>
                    </a:lnTo>
                    <a:lnTo>
                      <a:pt x="67" y="4"/>
                    </a:lnTo>
                    <a:lnTo>
                      <a:pt x="74" y="2"/>
                    </a:lnTo>
                    <a:lnTo>
                      <a:pt x="82" y="2"/>
                    </a:lnTo>
                    <a:lnTo>
                      <a:pt x="89" y="2"/>
                    </a:lnTo>
                    <a:lnTo>
                      <a:pt x="98" y="2"/>
                    </a:lnTo>
                    <a:lnTo>
                      <a:pt x="107" y="2"/>
                    </a:lnTo>
                    <a:lnTo>
                      <a:pt x="113" y="2"/>
                    </a:lnTo>
                    <a:lnTo>
                      <a:pt x="122" y="2"/>
                    </a:lnTo>
                    <a:lnTo>
                      <a:pt x="131" y="2"/>
                    </a:lnTo>
                    <a:close/>
                  </a:path>
                </a:pathLst>
              </a:custGeom>
              <a:solidFill>
                <a:srgbClr val="FFFF85"/>
              </a:solidFill>
              <a:ln w="9525">
                <a:noFill/>
                <a:round/>
                <a:headEnd/>
                <a:tailEnd/>
              </a:ln>
            </p:spPr>
            <p:txBody>
              <a:bodyPr/>
              <a:lstStyle/>
              <a:p>
                <a:endParaRPr lang="en-US"/>
              </a:p>
            </p:txBody>
          </p:sp>
          <p:sp>
            <p:nvSpPr>
              <p:cNvPr id="157741" name="Freeform 43"/>
              <p:cNvSpPr>
                <a:spLocks/>
              </p:cNvSpPr>
              <p:nvPr/>
            </p:nvSpPr>
            <p:spPr bwMode="auto">
              <a:xfrm>
                <a:off x="2804" y="802"/>
                <a:ext cx="209" cy="20"/>
              </a:xfrm>
              <a:custGeom>
                <a:avLst/>
                <a:gdLst>
                  <a:gd name="T0" fmla="*/ 131 w 209"/>
                  <a:gd name="T1" fmla="*/ 5 h 20"/>
                  <a:gd name="T2" fmla="*/ 138 w 209"/>
                  <a:gd name="T3" fmla="*/ 2 h 20"/>
                  <a:gd name="T4" fmla="*/ 147 w 209"/>
                  <a:gd name="T5" fmla="*/ 2 h 20"/>
                  <a:gd name="T6" fmla="*/ 153 w 209"/>
                  <a:gd name="T7" fmla="*/ 2 h 20"/>
                  <a:gd name="T8" fmla="*/ 164 w 209"/>
                  <a:gd name="T9" fmla="*/ 2 h 20"/>
                  <a:gd name="T10" fmla="*/ 171 w 209"/>
                  <a:gd name="T11" fmla="*/ 0 h 20"/>
                  <a:gd name="T12" fmla="*/ 180 w 209"/>
                  <a:gd name="T13" fmla="*/ 0 h 20"/>
                  <a:gd name="T14" fmla="*/ 189 w 209"/>
                  <a:gd name="T15" fmla="*/ 0 h 20"/>
                  <a:gd name="T16" fmla="*/ 195 w 209"/>
                  <a:gd name="T17" fmla="*/ 2 h 20"/>
                  <a:gd name="T18" fmla="*/ 202 w 209"/>
                  <a:gd name="T19" fmla="*/ 2 h 20"/>
                  <a:gd name="T20" fmla="*/ 206 w 209"/>
                  <a:gd name="T21" fmla="*/ 5 h 20"/>
                  <a:gd name="T22" fmla="*/ 209 w 209"/>
                  <a:gd name="T23" fmla="*/ 9 h 20"/>
                  <a:gd name="T24" fmla="*/ 204 w 209"/>
                  <a:gd name="T25" fmla="*/ 13 h 20"/>
                  <a:gd name="T26" fmla="*/ 189 w 209"/>
                  <a:gd name="T27" fmla="*/ 13 h 20"/>
                  <a:gd name="T28" fmla="*/ 173 w 209"/>
                  <a:gd name="T29" fmla="*/ 16 h 20"/>
                  <a:gd name="T30" fmla="*/ 153 w 209"/>
                  <a:gd name="T31" fmla="*/ 16 h 20"/>
                  <a:gd name="T32" fmla="*/ 135 w 209"/>
                  <a:gd name="T33" fmla="*/ 18 h 20"/>
                  <a:gd name="T34" fmla="*/ 118 w 209"/>
                  <a:gd name="T35" fmla="*/ 18 h 20"/>
                  <a:gd name="T36" fmla="*/ 100 w 209"/>
                  <a:gd name="T37" fmla="*/ 18 h 20"/>
                  <a:gd name="T38" fmla="*/ 82 w 209"/>
                  <a:gd name="T39" fmla="*/ 18 h 20"/>
                  <a:gd name="T40" fmla="*/ 65 w 209"/>
                  <a:gd name="T41" fmla="*/ 20 h 20"/>
                  <a:gd name="T42" fmla="*/ 58 w 209"/>
                  <a:gd name="T43" fmla="*/ 20 h 20"/>
                  <a:gd name="T44" fmla="*/ 51 w 209"/>
                  <a:gd name="T45" fmla="*/ 20 h 20"/>
                  <a:gd name="T46" fmla="*/ 42 w 209"/>
                  <a:gd name="T47" fmla="*/ 20 h 20"/>
                  <a:gd name="T48" fmla="*/ 36 w 209"/>
                  <a:gd name="T49" fmla="*/ 20 h 20"/>
                  <a:gd name="T50" fmla="*/ 29 w 209"/>
                  <a:gd name="T51" fmla="*/ 18 h 20"/>
                  <a:gd name="T52" fmla="*/ 20 w 209"/>
                  <a:gd name="T53" fmla="*/ 18 h 20"/>
                  <a:gd name="T54" fmla="*/ 11 w 209"/>
                  <a:gd name="T55" fmla="*/ 18 h 20"/>
                  <a:gd name="T56" fmla="*/ 7 w 209"/>
                  <a:gd name="T57" fmla="*/ 20 h 20"/>
                  <a:gd name="T58" fmla="*/ 0 w 209"/>
                  <a:gd name="T59" fmla="*/ 16 h 20"/>
                  <a:gd name="T60" fmla="*/ 0 w 209"/>
                  <a:gd name="T61" fmla="*/ 11 h 20"/>
                  <a:gd name="T62" fmla="*/ 0 w 209"/>
                  <a:gd name="T63" fmla="*/ 9 h 20"/>
                  <a:gd name="T64" fmla="*/ 5 w 209"/>
                  <a:gd name="T65" fmla="*/ 7 h 20"/>
                  <a:gd name="T66" fmla="*/ 11 w 209"/>
                  <a:gd name="T67" fmla="*/ 5 h 20"/>
                  <a:gd name="T68" fmla="*/ 22 w 209"/>
                  <a:gd name="T69" fmla="*/ 5 h 20"/>
                  <a:gd name="T70" fmla="*/ 34 w 209"/>
                  <a:gd name="T71" fmla="*/ 5 h 20"/>
                  <a:gd name="T72" fmla="*/ 45 w 209"/>
                  <a:gd name="T73" fmla="*/ 5 h 20"/>
                  <a:gd name="T74" fmla="*/ 53 w 209"/>
                  <a:gd name="T75" fmla="*/ 5 h 20"/>
                  <a:gd name="T76" fmla="*/ 65 w 209"/>
                  <a:gd name="T77" fmla="*/ 5 h 20"/>
                  <a:gd name="T78" fmla="*/ 73 w 209"/>
                  <a:gd name="T79" fmla="*/ 5 h 20"/>
                  <a:gd name="T80" fmla="*/ 82 w 209"/>
                  <a:gd name="T81" fmla="*/ 5 h 20"/>
                  <a:gd name="T82" fmla="*/ 89 w 209"/>
                  <a:gd name="T83" fmla="*/ 5 h 20"/>
                  <a:gd name="T84" fmla="*/ 96 w 209"/>
                  <a:gd name="T85" fmla="*/ 5 h 20"/>
                  <a:gd name="T86" fmla="*/ 102 w 209"/>
                  <a:gd name="T87" fmla="*/ 5 h 20"/>
                  <a:gd name="T88" fmla="*/ 107 w 209"/>
                  <a:gd name="T89" fmla="*/ 5 h 20"/>
                  <a:gd name="T90" fmla="*/ 113 w 209"/>
                  <a:gd name="T91" fmla="*/ 5 h 20"/>
                  <a:gd name="T92" fmla="*/ 120 w 209"/>
                  <a:gd name="T93" fmla="*/ 5 h 20"/>
                  <a:gd name="T94" fmla="*/ 124 w 209"/>
                  <a:gd name="T95" fmla="*/ 5 h 20"/>
                  <a:gd name="T96" fmla="*/ 131 w 209"/>
                  <a:gd name="T97" fmla="*/ 5 h 20"/>
                  <a:gd name="T98" fmla="*/ 131 w 209"/>
                  <a:gd name="T99" fmla="*/ 5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9"/>
                  <a:gd name="T151" fmla="*/ 0 h 20"/>
                  <a:gd name="T152" fmla="*/ 209 w 209"/>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9" h="20">
                    <a:moveTo>
                      <a:pt x="131" y="5"/>
                    </a:moveTo>
                    <a:lnTo>
                      <a:pt x="138" y="2"/>
                    </a:lnTo>
                    <a:lnTo>
                      <a:pt x="147" y="2"/>
                    </a:lnTo>
                    <a:lnTo>
                      <a:pt x="153" y="2"/>
                    </a:lnTo>
                    <a:lnTo>
                      <a:pt x="164" y="2"/>
                    </a:lnTo>
                    <a:lnTo>
                      <a:pt x="171" y="0"/>
                    </a:lnTo>
                    <a:lnTo>
                      <a:pt x="180" y="0"/>
                    </a:lnTo>
                    <a:lnTo>
                      <a:pt x="189" y="0"/>
                    </a:lnTo>
                    <a:lnTo>
                      <a:pt x="195" y="2"/>
                    </a:lnTo>
                    <a:lnTo>
                      <a:pt x="202" y="2"/>
                    </a:lnTo>
                    <a:lnTo>
                      <a:pt x="206" y="5"/>
                    </a:lnTo>
                    <a:lnTo>
                      <a:pt x="209" y="9"/>
                    </a:lnTo>
                    <a:lnTo>
                      <a:pt x="204" y="13"/>
                    </a:lnTo>
                    <a:lnTo>
                      <a:pt x="189" y="13"/>
                    </a:lnTo>
                    <a:lnTo>
                      <a:pt x="173" y="16"/>
                    </a:lnTo>
                    <a:lnTo>
                      <a:pt x="153" y="16"/>
                    </a:lnTo>
                    <a:lnTo>
                      <a:pt x="135" y="18"/>
                    </a:lnTo>
                    <a:lnTo>
                      <a:pt x="118" y="18"/>
                    </a:lnTo>
                    <a:lnTo>
                      <a:pt x="100" y="18"/>
                    </a:lnTo>
                    <a:lnTo>
                      <a:pt x="82" y="18"/>
                    </a:lnTo>
                    <a:lnTo>
                      <a:pt x="65" y="20"/>
                    </a:lnTo>
                    <a:lnTo>
                      <a:pt x="58" y="20"/>
                    </a:lnTo>
                    <a:lnTo>
                      <a:pt x="51" y="20"/>
                    </a:lnTo>
                    <a:lnTo>
                      <a:pt x="42" y="20"/>
                    </a:lnTo>
                    <a:lnTo>
                      <a:pt x="36" y="20"/>
                    </a:lnTo>
                    <a:lnTo>
                      <a:pt x="29" y="18"/>
                    </a:lnTo>
                    <a:lnTo>
                      <a:pt x="20" y="18"/>
                    </a:lnTo>
                    <a:lnTo>
                      <a:pt x="11" y="18"/>
                    </a:lnTo>
                    <a:lnTo>
                      <a:pt x="7" y="20"/>
                    </a:lnTo>
                    <a:lnTo>
                      <a:pt x="0" y="16"/>
                    </a:lnTo>
                    <a:lnTo>
                      <a:pt x="0" y="11"/>
                    </a:lnTo>
                    <a:lnTo>
                      <a:pt x="0" y="9"/>
                    </a:lnTo>
                    <a:lnTo>
                      <a:pt x="5" y="7"/>
                    </a:lnTo>
                    <a:lnTo>
                      <a:pt x="11" y="5"/>
                    </a:lnTo>
                    <a:lnTo>
                      <a:pt x="22" y="5"/>
                    </a:lnTo>
                    <a:lnTo>
                      <a:pt x="34" y="5"/>
                    </a:lnTo>
                    <a:lnTo>
                      <a:pt x="45" y="5"/>
                    </a:lnTo>
                    <a:lnTo>
                      <a:pt x="53" y="5"/>
                    </a:lnTo>
                    <a:lnTo>
                      <a:pt x="65" y="5"/>
                    </a:lnTo>
                    <a:lnTo>
                      <a:pt x="73" y="5"/>
                    </a:lnTo>
                    <a:lnTo>
                      <a:pt x="82" y="5"/>
                    </a:lnTo>
                    <a:lnTo>
                      <a:pt x="89" y="5"/>
                    </a:lnTo>
                    <a:lnTo>
                      <a:pt x="96" y="5"/>
                    </a:lnTo>
                    <a:lnTo>
                      <a:pt x="102" y="5"/>
                    </a:lnTo>
                    <a:lnTo>
                      <a:pt x="107" y="5"/>
                    </a:lnTo>
                    <a:lnTo>
                      <a:pt x="113" y="5"/>
                    </a:lnTo>
                    <a:lnTo>
                      <a:pt x="120" y="5"/>
                    </a:lnTo>
                    <a:lnTo>
                      <a:pt x="124" y="5"/>
                    </a:lnTo>
                    <a:lnTo>
                      <a:pt x="131" y="5"/>
                    </a:lnTo>
                    <a:close/>
                  </a:path>
                </a:pathLst>
              </a:custGeom>
              <a:solidFill>
                <a:srgbClr val="FFFF85"/>
              </a:solidFill>
              <a:ln w="9525">
                <a:noFill/>
                <a:round/>
                <a:headEnd/>
                <a:tailEnd/>
              </a:ln>
            </p:spPr>
            <p:txBody>
              <a:bodyPr/>
              <a:lstStyle/>
              <a:p>
                <a:endParaRPr lang="en-US"/>
              </a:p>
            </p:txBody>
          </p:sp>
          <p:sp>
            <p:nvSpPr>
              <p:cNvPr id="157742" name="Freeform 44"/>
              <p:cNvSpPr>
                <a:spLocks/>
              </p:cNvSpPr>
              <p:nvPr/>
            </p:nvSpPr>
            <p:spPr bwMode="auto">
              <a:xfrm>
                <a:off x="2680" y="1376"/>
                <a:ext cx="483" cy="18"/>
              </a:xfrm>
              <a:custGeom>
                <a:avLst/>
                <a:gdLst>
                  <a:gd name="T0" fmla="*/ 304 w 483"/>
                  <a:gd name="T1" fmla="*/ 2 h 18"/>
                  <a:gd name="T2" fmla="*/ 319 w 483"/>
                  <a:gd name="T3" fmla="*/ 0 h 18"/>
                  <a:gd name="T4" fmla="*/ 337 w 483"/>
                  <a:gd name="T5" fmla="*/ 0 h 18"/>
                  <a:gd name="T6" fmla="*/ 359 w 483"/>
                  <a:gd name="T7" fmla="*/ 0 h 18"/>
                  <a:gd name="T8" fmla="*/ 379 w 483"/>
                  <a:gd name="T9" fmla="*/ 0 h 18"/>
                  <a:gd name="T10" fmla="*/ 399 w 483"/>
                  <a:gd name="T11" fmla="*/ 0 h 18"/>
                  <a:gd name="T12" fmla="*/ 419 w 483"/>
                  <a:gd name="T13" fmla="*/ 0 h 18"/>
                  <a:gd name="T14" fmla="*/ 437 w 483"/>
                  <a:gd name="T15" fmla="*/ 0 h 18"/>
                  <a:gd name="T16" fmla="*/ 452 w 483"/>
                  <a:gd name="T17" fmla="*/ 2 h 18"/>
                  <a:gd name="T18" fmla="*/ 461 w 483"/>
                  <a:gd name="T19" fmla="*/ 2 h 18"/>
                  <a:gd name="T20" fmla="*/ 470 w 483"/>
                  <a:gd name="T21" fmla="*/ 2 h 18"/>
                  <a:gd name="T22" fmla="*/ 477 w 483"/>
                  <a:gd name="T23" fmla="*/ 2 h 18"/>
                  <a:gd name="T24" fmla="*/ 481 w 483"/>
                  <a:gd name="T25" fmla="*/ 4 h 18"/>
                  <a:gd name="T26" fmla="*/ 483 w 483"/>
                  <a:gd name="T27" fmla="*/ 4 h 18"/>
                  <a:gd name="T28" fmla="*/ 483 w 483"/>
                  <a:gd name="T29" fmla="*/ 7 h 18"/>
                  <a:gd name="T30" fmla="*/ 481 w 483"/>
                  <a:gd name="T31" fmla="*/ 9 h 18"/>
                  <a:gd name="T32" fmla="*/ 477 w 483"/>
                  <a:gd name="T33" fmla="*/ 13 h 18"/>
                  <a:gd name="T34" fmla="*/ 439 w 483"/>
                  <a:gd name="T35" fmla="*/ 13 h 18"/>
                  <a:gd name="T36" fmla="*/ 399 w 483"/>
                  <a:gd name="T37" fmla="*/ 13 h 18"/>
                  <a:gd name="T38" fmla="*/ 359 w 483"/>
                  <a:gd name="T39" fmla="*/ 13 h 18"/>
                  <a:gd name="T40" fmla="*/ 319 w 483"/>
                  <a:gd name="T41" fmla="*/ 15 h 18"/>
                  <a:gd name="T42" fmla="*/ 277 w 483"/>
                  <a:gd name="T43" fmla="*/ 15 h 18"/>
                  <a:gd name="T44" fmla="*/ 235 w 483"/>
                  <a:gd name="T45" fmla="*/ 15 h 18"/>
                  <a:gd name="T46" fmla="*/ 195 w 483"/>
                  <a:gd name="T47" fmla="*/ 15 h 18"/>
                  <a:gd name="T48" fmla="*/ 153 w 483"/>
                  <a:gd name="T49" fmla="*/ 18 h 18"/>
                  <a:gd name="T50" fmla="*/ 138 w 483"/>
                  <a:gd name="T51" fmla="*/ 18 h 18"/>
                  <a:gd name="T52" fmla="*/ 122 w 483"/>
                  <a:gd name="T53" fmla="*/ 18 h 18"/>
                  <a:gd name="T54" fmla="*/ 104 w 483"/>
                  <a:gd name="T55" fmla="*/ 18 h 18"/>
                  <a:gd name="T56" fmla="*/ 87 w 483"/>
                  <a:gd name="T57" fmla="*/ 18 h 18"/>
                  <a:gd name="T58" fmla="*/ 69 w 483"/>
                  <a:gd name="T59" fmla="*/ 18 h 18"/>
                  <a:gd name="T60" fmla="*/ 51 w 483"/>
                  <a:gd name="T61" fmla="*/ 18 h 18"/>
                  <a:gd name="T62" fmla="*/ 33 w 483"/>
                  <a:gd name="T63" fmla="*/ 18 h 18"/>
                  <a:gd name="T64" fmla="*/ 22 w 483"/>
                  <a:gd name="T65" fmla="*/ 18 h 18"/>
                  <a:gd name="T66" fmla="*/ 13 w 483"/>
                  <a:gd name="T67" fmla="*/ 15 h 18"/>
                  <a:gd name="T68" fmla="*/ 7 w 483"/>
                  <a:gd name="T69" fmla="*/ 13 h 18"/>
                  <a:gd name="T70" fmla="*/ 5 w 483"/>
                  <a:gd name="T71" fmla="*/ 13 h 18"/>
                  <a:gd name="T72" fmla="*/ 2 w 483"/>
                  <a:gd name="T73" fmla="*/ 11 h 18"/>
                  <a:gd name="T74" fmla="*/ 0 w 483"/>
                  <a:gd name="T75" fmla="*/ 9 h 18"/>
                  <a:gd name="T76" fmla="*/ 2 w 483"/>
                  <a:gd name="T77" fmla="*/ 7 h 18"/>
                  <a:gd name="T78" fmla="*/ 5 w 483"/>
                  <a:gd name="T79" fmla="*/ 4 h 18"/>
                  <a:gd name="T80" fmla="*/ 11 w 483"/>
                  <a:gd name="T81" fmla="*/ 4 h 18"/>
                  <a:gd name="T82" fmla="*/ 31 w 483"/>
                  <a:gd name="T83" fmla="*/ 4 h 18"/>
                  <a:gd name="T84" fmla="*/ 56 w 483"/>
                  <a:gd name="T85" fmla="*/ 4 h 18"/>
                  <a:gd name="T86" fmla="*/ 80 w 483"/>
                  <a:gd name="T87" fmla="*/ 4 h 18"/>
                  <a:gd name="T88" fmla="*/ 107 w 483"/>
                  <a:gd name="T89" fmla="*/ 4 h 18"/>
                  <a:gd name="T90" fmla="*/ 131 w 483"/>
                  <a:gd name="T91" fmla="*/ 4 h 18"/>
                  <a:gd name="T92" fmla="*/ 155 w 483"/>
                  <a:gd name="T93" fmla="*/ 4 h 18"/>
                  <a:gd name="T94" fmla="*/ 175 w 483"/>
                  <a:gd name="T95" fmla="*/ 4 h 18"/>
                  <a:gd name="T96" fmla="*/ 195 w 483"/>
                  <a:gd name="T97" fmla="*/ 4 h 18"/>
                  <a:gd name="T98" fmla="*/ 209 w 483"/>
                  <a:gd name="T99" fmla="*/ 4 h 18"/>
                  <a:gd name="T100" fmla="*/ 222 w 483"/>
                  <a:gd name="T101" fmla="*/ 4 h 18"/>
                  <a:gd name="T102" fmla="*/ 237 w 483"/>
                  <a:gd name="T103" fmla="*/ 2 h 18"/>
                  <a:gd name="T104" fmla="*/ 251 w 483"/>
                  <a:gd name="T105" fmla="*/ 2 h 18"/>
                  <a:gd name="T106" fmla="*/ 264 w 483"/>
                  <a:gd name="T107" fmla="*/ 2 h 18"/>
                  <a:gd name="T108" fmla="*/ 277 w 483"/>
                  <a:gd name="T109" fmla="*/ 2 h 18"/>
                  <a:gd name="T110" fmla="*/ 291 w 483"/>
                  <a:gd name="T111" fmla="*/ 2 h 18"/>
                  <a:gd name="T112" fmla="*/ 304 w 483"/>
                  <a:gd name="T113" fmla="*/ 2 h 18"/>
                  <a:gd name="T114" fmla="*/ 304 w 483"/>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3"/>
                  <a:gd name="T175" fmla="*/ 0 h 18"/>
                  <a:gd name="T176" fmla="*/ 483 w 483"/>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3" h="18">
                    <a:moveTo>
                      <a:pt x="304" y="2"/>
                    </a:moveTo>
                    <a:lnTo>
                      <a:pt x="319" y="0"/>
                    </a:lnTo>
                    <a:lnTo>
                      <a:pt x="337" y="0"/>
                    </a:lnTo>
                    <a:lnTo>
                      <a:pt x="359" y="0"/>
                    </a:lnTo>
                    <a:lnTo>
                      <a:pt x="379" y="0"/>
                    </a:lnTo>
                    <a:lnTo>
                      <a:pt x="399" y="0"/>
                    </a:lnTo>
                    <a:lnTo>
                      <a:pt x="419" y="0"/>
                    </a:lnTo>
                    <a:lnTo>
                      <a:pt x="437" y="0"/>
                    </a:lnTo>
                    <a:lnTo>
                      <a:pt x="452" y="2"/>
                    </a:lnTo>
                    <a:lnTo>
                      <a:pt x="461" y="2"/>
                    </a:lnTo>
                    <a:lnTo>
                      <a:pt x="470" y="2"/>
                    </a:lnTo>
                    <a:lnTo>
                      <a:pt x="477" y="2"/>
                    </a:lnTo>
                    <a:lnTo>
                      <a:pt x="481" y="4"/>
                    </a:lnTo>
                    <a:lnTo>
                      <a:pt x="483" y="4"/>
                    </a:lnTo>
                    <a:lnTo>
                      <a:pt x="483" y="7"/>
                    </a:lnTo>
                    <a:lnTo>
                      <a:pt x="481" y="9"/>
                    </a:lnTo>
                    <a:lnTo>
                      <a:pt x="477" y="13"/>
                    </a:lnTo>
                    <a:lnTo>
                      <a:pt x="439" y="13"/>
                    </a:lnTo>
                    <a:lnTo>
                      <a:pt x="399" y="13"/>
                    </a:lnTo>
                    <a:lnTo>
                      <a:pt x="359" y="13"/>
                    </a:lnTo>
                    <a:lnTo>
                      <a:pt x="319" y="15"/>
                    </a:lnTo>
                    <a:lnTo>
                      <a:pt x="277" y="15"/>
                    </a:lnTo>
                    <a:lnTo>
                      <a:pt x="235" y="15"/>
                    </a:lnTo>
                    <a:lnTo>
                      <a:pt x="195" y="15"/>
                    </a:lnTo>
                    <a:lnTo>
                      <a:pt x="153" y="18"/>
                    </a:lnTo>
                    <a:lnTo>
                      <a:pt x="138" y="18"/>
                    </a:lnTo>
                    <a:lnTo>
                      <a:pt x="122" y="18"/>
                    </a:lnTo>
                    <a:lnTo>
                      <a:pt x="104" y="18"/>
                    </a:lnTo>
                    <a:lnTo>
                      <a:pt x="87" y="18"/>
                    </a:lnTo>
                    <a:lnTo>
                      <a:pt x="69" y="18"/>
                    </a:lnTo>
                    <a:lnTo>
                      <a:pt x="51" y="18"/>
                    </a:lnTo>
                    <a:lnTo>
                      <a:pt x="33" y="18"/>
                    </a:lnTo>
                    <a:lnTo>
                      <a:pt x="22" y="18"/>
                    </a:lnTo>
                    <a:lnTo>
                      <a:pt x="13" y="15"/>
                    </a:lnTo>
                    <a:lnTo>
                      <a:pt x="7" y="13"/>
                    </a:lnTo>
                    <a:lnTo>
                      <a:pt x="5" y="13"/>
                    </a:lnTo>
                    <a:lnTo>
                      <a:pt x="2" y="11"/>
                    </a:lnTo>
                    <a:lnTo>
                      <a:pt x="0" y="9"/>
                    </a:lnTo>
                    <a:lnTo>
                      <a:pt x="2" y="7"/>
                    </a:lnTo>
                    <a:lnTo>
                      <a:pt x="5" y="4"/>
                    </a:lnTo>
                    <a:lnTo>
                      <a:pt x="11" y="4"/>
                    </a:lnTo>
                    <a:lnTo>
                      <a:pt x="31" y="4"/>
                    </a:lnTo>
                    <a:lnTo>
                      <a:pt x="56" y="4"/>
                    </a:lnTo>
                    <a:lnTo>
                      <a:pt x="80" y="4"/>
                    </a:lnTo>
                    <a:lnTo>
                      <a:pt x="107" y="4"/>
                    </a:lnTo>
                    <a:lnTo>
                      <a:pt x="131" y="4"/>
                    </a:lnTo>
                    <a:lnTo>
                      <a:pt x="155" y="4"/>
                    </a:lnTo>
                    <a:lnTo>
                      <a:pt x="175" y="4"/>
                    </a:lnTo>
                    <a:lnTo>
                      <a:pt x="195" y="4"/>
                    </a:lnTo>
                    <a:lnTo>
                      <a:pt x="209" y="4"/>
                    </a:lnTo>
                    <a:lnTo>
                      <a:pt x="222" y="4"/>
                    </a:lnTo>
                    <a:lnTo>
                      <a:pt x="237" y="2"/>
                    </a:lnTo>
                    <a:lnTo>
                      <a:pt x="251" y="2"/>
                    </a:lnTo>
                    <a:lnTo>
                      <a:pt x="264" y="2"/>
                    </a:lnTo>
                    <a:lnTo>
                      <a:pt x="277" y="2"/>
                    </a:lnTo>
                    <a:lnTo>
                      <a:pt x="291" y="2"/>
                    </a:lnTo>
                    <a:lnTo>
                      <a:pt x="304" y="2"/>
                    </a:lnTo>
                    <a:close/>
                  </a:path>
                </a:pathLst>
              </a:custGeom>
              <a:solidFill>
                <a:srgbClr val="FFFF85"/>
              </a:solidFill>
              <a:ln w="9525">
                <a:noFill/>
                <a:round/>
                <a:headEnd/>
                <a:tailEnd/>
              </a:ln>
            </p:spPr>
            <p:txBody>
              <a:bodyPr/>
              <a:lstStyle/>
              <a:p>
                <a:endParaRPr lang="en-US"/>
              </a:p>
            </p:txBody>
          </p:sp>
          <p:sp>
            <p:nvSpPr>
              <p:cNvPr id="157743" name="Freeform 45"/>
              <p:cNvSpPr>
                <a:spLocks/>
              </p:cNvSpPr>
              <p:nvPr/>
            </p:nvSpPr>
            <p:spPr bwMode="auto">
              <a:xfrm>
                <a:off x="2669" y="1489"/>
                <a:ext cx="508" cy="22"/>
              </a:xfrm>
              <a:custGeom>
                <a:avLst/>
                <a:gdLst>
                  <a:gd name="T0" fmla="*/ 319 w 508"/>
                  <a:gd name="T1" fmla="*/ 2 h 22"/>
                  <a:gd name="T2" fmla="*/ 337 w 508"/>
                  <a:gd name="T3" fmla="*/ 2 h 22"/>
                  <a:gd name="T4" fmla="*/ 355 w 508"/>
                  <a:gd name="T5" fmla="*/ 2 h 22"/>
                  <a:gd name="T6" fmla="*/ 375 w 508"/>
                  <a:gd name="T7" fmla="*/ 0 h 22"/>
                  <a:gd name="T8" fmla="*/ 397 w 508"/>
                  <a:gd name="T9" fmla="*/ 0 h 22"/>
                  <a:gd name="T10" fmla="*/ 419 w 508"/>
                  <a:gd name="T11" fmla="*/ 0 h 22"/>
                  <a:gd name="T12" fmla="*/ 439 w 508"/>
                  <a:gd name="T13" fmla="*/ 0 h 22"/>
                  <a:gd name="T14" fmla="*/ 459 w 508"/>
                  <a:gd name="T15" fmla="*/ 0 h 22"/>
                  <a:gd name="T16" fmla="*/ 477 w 508"/>
                  <a:gd name="T17" fmla="*/ 0 h 22"/>
                  <a:gd name="T18" fmla="*/ 485 w 508"/>
                  <a:gd name="T19" fmla="*/ 0 h 22"/>
                  <a:gd name="T20" fmla="*/ 492 w 508"/>
                  <a:gd name="T21" fmla="*/ 2 h 22"/>
                  <a:gd name="T22" fmla="*/ 499 w 508"/>
                  <a:gd name="T23" fmla="*/ 2 h 22"/>
                  <a:gd name="T24" fmla="*/ 503 w 508"/>
                  <a:gd name="T25" fmla="*/ 4 h 22"/>
                  <a:gd name="T26" fmla="*/ 508 w 508"/>
                  <a:gd name="T27" fmla="*/ 7 h 22"/>
                  <a:gd name="T28" fmla="*/ 508 w 508"/>
                  <a:gd name="T29" fmla="*/ 7 h 22"/>
                  <a:gd name="T30" fmla="*/ 505 w 508"/>
                  <a:gd name="T31" fmla="*/ 11 h 22"/>
                  <a:gd name="T32" fmla="*/ 501 w 508"/>
                  <a:gd name="T33" fmla="*/ 13 h 22"/>
                  <a:gd name="T34" fmla="*/ 461 w 508"/>
                  <a:gd name="T35" fmla="*/ 15 h 22"/>
                  <a:gd name="T36" fmla="*/ 421 w 508"/>
                  <a:gd name="T37" fmla="*/ 18 h 22"/>
                  <a:gd name="T38" fmla="*/ 377 w 508"/>
                  <a:gd name="T39" fmla="*/ 18 h 22"/>
                  <a:gd name="T40" fmla="*/ 335 w 508"/>
                  <a:gd name="T41" fmla="*/ 18 h 22"/>
                  <a:gd name="T42" fmla="*/ 290 w 508"/>
                  <a:gd name="T43" fmla="*/ 18 h 22"/>
                  <a:gd name="T44" fmla="*/ 246 w 508"/>
                  <a:gd name="T45" fmla="*/ 18 h 22"/>
                  <a:gd name="T46" fmla="*/ 204 w 508"/>
                  <a:gd name="T47" fmla="*/ 18 h 22"/>
                  <a:gd name="T48" fmla="*/ 162 w 508"/>
                  <a:gd name="T49" fmla="*/ 22 h 22"/>
                  <a:gd name="T50" fmla="*/ 144 w 508"/>
                  <a:gd name="T51" fmla="*/ 22 h 22"/>
                  <a:gd name="T52" fmla="*/ 126 w 508"/>
                  <a:gd name="T53" fmla="*/ 22 h 22"/>
                  <a:gd name="T54" fmla="*/ 109 w 508"/>
                  <a:gd name="T55" fmla="*/ 20 h 22"/>
                  <a:gd name="T56" fmla="*/ 91 w 508"/>
                  <a:gd name="T57" fmla="*/ 20 h 22"/>
                  <a:gd name="T58" fmla="*/ 71 w 508"/>
                  <a:gd name="T59" fmla="*/ 20 h 22"/>
                  <a:gd name="T60" fmla="*/ 53 w 508"/>
                  <a:gd name="T61" fmla="*/ 20 h 22"/>
                  <a:gd name="T62" fmla="*/ 36 w 508"/>
                  <a:gd name="T63" fmla="*/ 20 h 22"/>
                  <a:gd name="T64" fmla="*/ 22 w 508"/>
                  <a:gd name="T65" fmla="*/ 20 h 22"/>
                  <a:gd name="T66" fmla="*/ 13 w 508"/>
                  <a:gd name="T67" fmla="*/ 18 h 22"/>
                  <a:gd name="T68" fmla="*/ 9 w 508"/>
                  <a:gd name="T69" fmla="*/ 15 h 22"/>
                  <a:gd name="T70" fmla="*/ 4 w 508"/>
                  <a:gd name="T71" fmla="*/ 13 h 22"/>
                  <a:gd name="T72" fmla="*/ 2 w 508"/>
                  <a:gd name="T73" fmla="*/ 11 h 22"/>
                  <a:gd name="T74" fmla="*/ 0 w 508"/>
                  <a:gd name="T75" fmla="*/ 9 h 22"/>
                  <a:gd name="T76" fmla="*/ 2 w 508"/>
                  <a:gd name="T77" fmla="*/ 7 h 22"/>
                  <a:gd name="T78" fmla="*/ 4 w 508"/>
                  <a:gd name="T79" fmla="*/ 7 h 22"/>
                  <a:gd name="T80" fmla="*/ 11 w 508"/>
                  <a:gd name="T81" fmla="*/ 7 h 22"/>
                  <a:gd name="T82" fmla="*/ 31 w 508"/>
                  <a:gd name="T83" fmla="*/ 2 h 22"/>
                  <a:gd name="T84" fmla="*/ 58 w 508"/>
                  <a:gd name="T85" fmla="*/ 2 h 22"/>
                  <a:gd name="T86" fmla="*/ 82 w 508"/>
                  <a:gd name="T87" fmla="*/ 2 h 22"/>
                  <a:gd name="T88" fmla="*/ 111 w 508"/>
                  <a:gd name="T89" fmla="*/ 4 h 22"/>
                  <a:gd name="T90" fmla="*/ 137 w 508"/>
                  <a:gd name="T91" fmla="*/ 4 h 22"/>
                  <a:gd name="T92" fmla="*/ 162 w 508"/>
                  <a:gd name="T93" fmla="*/ 4 h 22"/>
                  <a:gd name="T94" fmla="*/ 184 w 508"/>
                  <a:gd name="T95" fmla="*/ 4 h 22"/>
                  <a:gd name="T96" fmla="*/ 204 w 508"/>
                  <a:gd name="T97" fmla="*/ 7 h 22"/>
                  <a:gd name="T98" fmla="*/ 217 w 508"/>
                  <a:gd name="T99" fmla="*/ 4 h 22"/>
                  <a:gd name="T100" fmla="*/ 233 w 508"/>
                  <a:gd name="T101" fmla="*/ 4 h 22"/>
                  <a:gd name="T102" fmla="*/ 248 w 508"/>
                  <a:gd name="T103" fmla="*/ 2 h 22"/>
                  <a:gd name="T104" fmla="*/ 264 w 508"/>
                  <a:gd name="T105" fmla="*/ 2 h 22"/>
                  <a:gd name="T106" fmla="*/ 277 w 508"/>
                  <a:gd name="T107" fmla="*/ 2 h 22"/>
                  <a:gd name="T108" fmla="*/ 293 w 508"/>
                  <a:gd name="T109" fmla="*/ 2 h 22"/>
                  <a:gd name="T110" fmla="*/ 306 w 508"/>
                  <a:gd name="T111" fmla="*/ 2 h 22"/>
                  <a:gd name="T112" fmla="*/ 319 w 508"/>
                  <a:gd name="T113" fmla="*/ 2 h 22"/>
                  <a:gd name="T114" fmla="*/ 319 w 508"/>
                  <a:gd name="T115" fmla="*/ 2 h 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8"/>
                  <a:gd name="T175" fmla="*/ 0 h 22"/>
                  <a:gd name="T176" fmla="*/ 508 w 508"/>
                  <a:gd name="T177" fmla="*/ 22 h 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8" h="22">
                    <a:moveTo>
                      <a:pt x="319" y="2"/>
                    </a:moveTo>
                    <a:lnTo>
                      <a:pt x="337" y="2"/>
                    </a:lnTo>
                    <a:lnTo>
                      <a:pt x="355" y="2"/>
                    </a:lnTo>
                    <a:lnTo>
                      <a:pt x="375" y="0"/>
                    </a:lnTo>
                    <a:lnTo>
                      <a:pt x="397" y="0"/>
                    </a:lnTo>
                    <a:lnTo>
                      <a:pt x="419" y="0"/>
                    </a:lnTo>
                    <a:lnTo>
                      <a:pt x="439" y="0"/>
                    </a:lnTo>
                    <a:lnTo>
                      <a:pt x="459" y="0"/>
                    </a:lnTo>
                    <a:lnTo>
                      <a:pt x="477" y="0"/>
                    </a:lnTo>
                    <a:lnTo>
                      <a:pt x="485" y="0"/>
                    </a:lnTo>
                    <a:lnTo>
                      <a:pt x="492" y="2"/>
                    </a:lnTo>
                    <a:lnTo>
                      <a:pt x="499" y="2"/>
                    </a:lnTo>
                    <a:lnTo>
                      <a:pt x="503" y="4"/>
                    </a:lnTo>
                    <a:lnTo>
                      <a:pt x="508" y="7"/>
                    </a:lnTo>
                    <a:lnTo>
                      <a:pt x="505" y="11"/>
                    </a:lnTo>
                    <a:lnTo>
                      <a:pt x="501" y="13"/>
                    </a:lnTo>
                    <a:lnTo>
                      <a:pt x="461" y="15"/>
                    </a:lnTo>
                    <a:lnTo>
                      <a:pt x="421" y="18"/>
                    </a:lnTo>
                    <a:lnTo>
                      <a:pt x="377" y="18"/>
                    </a:lnTo>
                    <a:lnTo>
                      <a:pt x="335" y="18"/>
                    </a:lnTo>
                    <a:lnTo>
                      <a:pt x="290" y="18"/>
                    </a:lnTo>
                    <a:lnTo>
                      <a:pt x="246" y="18"/>
                    </a:lnTo>
                    <a:lnTo>
                      <a:pt x="204" y="18"/>
                    </a:lnTo>
                    <a:lnTo>
                      <a:pt x="162" y="22"/>
                    </a:lnTo>
                    <a:lnTo>
                      <a:pt x="144" y="22"/>
                    </a:lnTo>
                    <a:lnTo>
                      <a:pt x="126" y="22"/>
                    </a:lnTo>
                    <a:lnTo>
                      <a:pt x="109" y="20"/>
                    </a:lnTo>
                    <a:lnTo>
                      <a:pt x="91" y="20"/>
                    </a:lnTo>
                    <a:lnTo>
                      <a:pt x="71" y="20"/>
                    </a:lnTo>
                    <a:lnTo>
                      <a:pt x="53" y="20"/>
                    </a:lnTo>
                    <a:lnTo>
                      <a:pt x="36" y="20"/>
                    </a:lnTo>
                    <a:lnTo>
                      <a:pt x="22" y="20"/>
                    </a:lnTo>
                    <a:lnTo>
                      <a:pt x="13" y="18"/>
                    </a:lnTo>
                    <a:lnTo>
                      <a:pt x="9" y="15"/>
                    </a:lnTo>
                    <a:lnTo>
                      <a:pt x="4" y="13"/>
                    </a:lnTo>
                    <a:lnTo>
                      <a:pt x="2" y="11"/>
                    </a:lnTo>
                    <a:lnTo>
                      <a:pt x="0" y="9"/>
                    </a:lnTo>
                    <a:lnTo>
                      <a:pt x="2" y="7"/>
                    </a:lnTo>
                    <a:lnTo>
                      <a:pt x="4" y="7"/>
                    </a:lnTo>
                    <a:lnTo>
                      <a:pt x="11" y="7"/>
                    </a:lnTo>
                    <a:lnTo>
                      <a:pt x="31" y="2"/>
                    </a:lnTo>
                    <a:lnTo>
                      <a:pt x="58" y="2"/>
                    </a:lnTo>
                    <a:lnTo>
                      <a:pt x="82" y="2"/>
                    </a:lnTo>
                    <a:lnTo>
                      <a:pt x="111" y="4"/>
                    </a:lnTo>
                    <a:lnTo>
                      <a:pt x="137" y="4"/>
                    </a:lnTo>
                    <a:lnTo>
                      <a:pt x="162" y="4"/>
                    </a:lnTo>
                    <a:lnTo>
                      <a:pt x="184" y="4"/>
                    </a:lnTo>
                    <a:lnTo>
                      <a:pt x="204" y="7"/>
                    </a:lnTo>
                    <a:lnTo>
                      <a:pt x="217" y="4"/>
                    </a:lnTo>
                    <a:lnTo>
                      <a:pt x="233" y="4"/>
                    </a:lnTo>
                    <a:lnTo>
                      <a:pt x="248" y="2"/>
                    </a:lnTo>
                    <a:lnTo>
                      <a:pt x="264" y="2"/>
                    </a:lnTo>
                    <a:lnTo>
                      <a:pt x="277" y="2"/>
                    </a:lnTo>
                    <a:lnTo>
                      <a:pt x="293" y="2"/>
                    </a:lnTo>
                    <a:lnTo>
                      <a:pt x="306" y="2"/>
                    </a:lnTo>
                    <a:lnTo>
                      <a:pt x="319" y="2"/>
                    </a:lnTo>
                    <a:close/>
                  </a:path>
                </a:pathLst>
              </a:custGeom>
              <a:solidFill>
                <a:srgbClr val="FFFF85"/>
              </a:solidFill>
              <a:ln w="9525">
                <a:noFill/>
                <a:round/>
                <a:headEnd/>
                <a:tailEnd/>
              </a:ln>
            </p:spPr>
            <p:txBody>
              <a:bodyPr/>
              <a:lstStyle/>
              <a:p>
                <a:endParaRPr lang="en-US"/>
              </a:p>
            </p:txBody>
          </p:sp>
          <p:sp>
            <p:nvSpPr>
              <p:cNvPr id="157744" name="Freeform 46"/>
              <p:cNvSpPr>
                <a:spLocks/>
              </p:cNvSpPr>
              <p:nvPr/>
            </p:nvSpPr>
            <p:spPr bwMode="auto">
              <a:xfrm>
                <a:off x="2724" y="1535"/>
                <a:ext cx="244" cy="23"/>
              </a:xfrm>
              <a:custGeom>
                <a:avLst/>
                <a:gdLst>
                  <a:gd name="T0" fmla="*/ 191 w 244"/>
                  <a:gd name="T1" fmla="*/ 3 h 23"/>
                  <a:gd name="T2" fmla="*/ 193 w 244"/>
                  <a:gd name="T3" fmla="*/ 0 h 23"/>
                  <a:gd name="T4" fmla="*/ 200 w 244"/>
                  <a:gd name="T5" fmla="*/ 0 h 23"/>
                  <a:gd name="T6" fmla="*/ 207 w 244"/>
                  <a:gd name="T7" fmla="*/ 0 h 23"/>
                  <a:gd name="T8" fmla="*/ 213 w 244"/>
                  <a:gd name="T9" fmla="*/ 0 h 23"/>
                  <a:gd name="T10" fmla="*/ 220 w 244"/>
                  <a:gd name="T11" fmla="*/ 0 h 23"/>
                  <a:gd name="T12" fmla="*/ 229 w 244"/>
                  <a:gd name="T13" fmla="*/ 0 h 23"/>
                  <a:gd name="T14" fmla="*/ 233 w 244"/>
                  <a:gd name="T15" fmla="*/ 0 h 23"/>
                  <a:gd name="T16" fmla="*/ 240 w 244"/>
                  <a:gd name="T17" fmla="*/ 3 h 23"/>
                  <a:gd name="T18" fmla="*/ 242 w 244"/>
                  <a:gd name="T19" fmla="*/ 3 h 23"/>
                  <a:gd name="T20" fmla="*/ 244 w 244"/>
                  <a:gd name="T21" fmla="*/ 5 h 23"/>
                  <a:gd name="T22" fmla="*/ 242 w 244"/>
                  <a:gd name="T23" fmla="*/ 7 h 23"/>
                  <a:gd name="T24" fmla="*/ 242 w 244"/>
                  <a:gd name="T25" fmla="*/ 12 h 23"/>
                  <a:gd name="T26" fmla="*/ 231 w 244"/>
                  <a:gd name="T27" fmla="*/ 14 h 23"/>
                  <a:gd name="T28" fmla="*/ 222 w 244"/>
                  <a:gd name="T29" fmla="*/ 14 h 23"/>
                  <a:gd name="T30" fmla="*/ 211 w 244"/>
                  <a:gd name="T31" fmla="*/ 16 h 23"/>
                  <a:gd name="T32" fmla="*/ 200 w 244"/>
                  <a:gd name="T33" fmla="*/ 16 h 23"/>
                  <a:gd name="T34" fmla="*/ 187 w 244"/>
                  <a:gd name="T35" fmla="*/ 16 h 23"/>
                  <a:gd name="T36" fmla="*/ 176 w 244"/>
                  <a:gd name="T37" fmla="*/ 16 h 23"/>
                  <a:gd name="T38" fmla="*/ 165 w 244"/>
                  <a:gd name="T39" fmla="*/ 16 h 23"/>
                  <a:gd name="T40" fmla="*/ 153 w 244"/>
                  <a:gd name="T41" fmla="*/ 18 h 23"/>
                  <a:gd name="T42" fmla="*/ 136 w 244"/>
                  <a:gd name="T43" fmla="*/ 18 h 23"/>
                  <a:gd name="T44" fmla="*/ 118 w 244"/>
                  <a:gd name="T45" fmla="*/ 18 h 23"/>
                  <a:gd name="T46" fmla="*/ 100 w 244"/>
                  <a:gd name="T47" fmla="*/ 18 h 23"/>
                  <a:gd name="T48" fmla="*/ 82 w 244"/>
                  <a:gd name="T49" fmla="*/ 18 h 23"/>
                  <a:gd name="T50" fmla="*/ 65 w 244"/>
                  <a:gd name="T51" fmla="*/ 18 h 23"/>
                  <a:gd name="T52" fmla="*/ 45 w 244"/>
                  <a:gd name="T53" fmla="*/ 18 h 23"/>
                  <a:gd name="T54" fmla="*/ 27 w 244"/>
                  <a:gd name="T55" fmla="*/ 20 h 23"/>
                  <a:gd name="T56" fmla="*/ 12 w 244"/>
                  <a:gd name="T57" fmla="*/ 23 h 23"/>
                  <a:gd name="T58" fmla="*/ 5 w 244"/>
                  <a:gd name="T59" fmla="*/ 20 h 23"/>
                  <a:gd name="T60" fmla="*/ 0 w 244"/>
                  <a:gd name="T61" fmla="*/ 16 h 23"/>
                  <a:gd name="T62" fmla="*/ 0 w 244"/>
                  <a:gd name="T63" fmla="*/ 12 h 23"/>
                  <a:gd name="T64" fmla="*/ 5 w 244"/>
                  <a:gd name="T65" fmla="*/ 9 h 23"/>
                  <a:gd name="T66" fmla="*/ 18 w 244"/>
                  <a:gd name="T67" fmla="*/ 7 h 23"/>
                  <a:gd name="T68" fmla="*/ 29 w 244"/>
                  <a:gd name="T69" fmla="*/ 7 h 23"/>
                  <a:gd name="T70" fmla="*/ 40 w 244"/>
                  <a:gd name="T71" fmla="*/ 7 h 23"/>
                  <a:gd name="T72" fmla="*/ 51 w 244"/>
                  <a:gd name="T73" fmla="*/ 7 h 23"/>
                  <a:gd name="T74" fmla="*/ 63 w 244"/>
                  <a:gd name="T75" fmla="*/ 7 h 23"/>
                  <a:gd name="T76" fmla="*/ 74 w 244"/>
                  <a:gd name="T77" fmla="*/ 7 h 23"/>
                  <a:gd name="T78" fmla="*/ 85 w 244"/>
                  <a:gd name="T79" fmla="*/ 7 h 23"/>
                  <a:gd name="T80" fmla="*/ 96 w 244"/>
                  <a:gd name="T81" fmla="*/ 7 h 23"/>
                  <a:gd name="T82" fmla="*/ 105 w 244"/>
                  <a:gd name="T83" fmla="*/ 5 h 23"/>
                  <a:gd name="T84" fmla="*/ 118 w 244"/>
                  <a:gd name="T85" fmla="*/ 5 h 23"/>
                  <a:gd name="T86" fmla="*/ 129 w 244"/>
                  <a:gd name="T87" fmla="*/ 5 h 23"/>
                  <a:gd name="T88" fmla="*/ 142 w 244"/>
                  <a:gd name="T89" fmla="*/ 5 h 23"/>
                  <a:gd name="T90" fmla="*/ 153 w 244"/>
                  <a:gd name="T91" fmla="*/ 3 h 23"/>
                  <a:gd name="T92" fmla="*/ 167 w 244"/>
                  <a:gd name="T93" fmla="*/ 3 h 23"/>
                  <a:gd name="T94" fmla="*/ 178 w 244"/>
                  <a:gd name="T95" fmla="*/ 3 h 23"/>
                  <a:gd name="T96" fmla="*/ 191 w 244"/>
                  <a:gd name="T97" fmla="*/ 3 h 23"/>
                  <a:gd name="T98" fmla="*/ 191 w 244"/>
                  <a:gd name="T99" fmla="*/ 3 h 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4"/>
                  <a:gd name="T151" fmla="*/ 0 h 23"/>
                  <a:gd name="T152" fmla="*/ 244 w 244"/>
                  <a:gd name="T153" fmla="*/ 23 h 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4" h="23">
                    <a:moveTo>
                      <a:pt x="191" y="3"/>
                    </a:moveTo>
                    <a:lnTo>
                      <a:pt x="193" y="0"/>
                    </a:lnTo>
                    <a:lnTo>
                      <a:pt x="200" y="0"/>
                    </a:lnTo>
                    <a:lnTo>
                      <a:pt x="207" y="0"/>
                    </a:lnTo>
                    <a:lnTo>
                      <a:pt x="213" y="0"/>
                    </a:lnTo>
                    <a:lnTo>
                      <a:pt x="220" y="0"/>
                    </a:lnTo>
                    <a:lnTo>
                      <a:pt x="229" y="0"/>
                    </a:lnTo>
                    <a:lnTo>
                      <a:pt x="233" y="0"/>
                    </a:lnTo>
                    <a:lnTo>
                      <a:pt x="240" y="3"/>
                    </a:lnTo>
                    <a:lnTo>
                      <a:pt x="242" y="3"/>
                    </a:lnTo>
                    <a:lnTo>
                      <a:pt x="244" y="5"/>
                    </a:lnTo>
                    <a:lnTo>
                      <a:pt x="242" y="7"/>
                    </a:lnTo>
                    <a:lnTo>
                      <a:pt x="242" y="12"/>
                    </a:lnTo>
                    <a:lnTo>
                      <a:pt x="231" y="14"/>
                    </a:lnTo>
                    <a:lnTo>
                      <a:pt x="222" y="14"/>
                    </a:lnTo>
                    <a:lnTo>
                      <a:pt x="211" y="16"/>
                    </a:lnTo>
                    <a:lnTo>
                      <a:pt x="200" y="16"/>
                    </a:lnTo>
                    <a:lnTo>
                      <a:pt x="187" y="16"/>
                    </a:lnTo>
                    <a:lnTo>
                      <a:pt x="176" y="16"/>
                    </a:lnTo>
                    <a:lnTo>
                      <a:pt x="165" y="16"/>
                    </a:lnTo>
                    <a:lnTo>
                      <a:pt x="153" y="18"/>
                    </a:lnTo>
                    <a:lnTo>
                      <a:pt x="136" y="18"/>
                    </a:lnTo>
                    <a:lnTo>
                      <a:pt x="118" y="18"/>
                    </a:lnTo>
                    <a:lnTo>
                      <a:pt x="100" y="18"/>
                    </a:lnTo>
                    <a:lnTo>
                      <a:pt x="82" y="18"/>
                    </a:lnTo>
                    <a:lnTo>
                      <a:pt x="65" y="18"/>
                    </a:lnTo>
                    <a:lnTo>
                      <a:pt x="45" y="18"/>
                    </a:lnTo>
                    <a:lnTo>
                      <a:pt x="27" y="20"/>
                    </a:lnTo>
                    <a:lnTo>
                      <a:pt x="12" y="23"/>
                    </a:lnTo>
                    <a:lnTo>
                      <a:pt x="5" y="20"/>
                    </a:lnTo>
                    <a:lnTo>
                      <a:pt x="0" y="16"/>
                    </a:lnTo>
                    <a:lnTo>
                      <a:pt x="0" y="12"/>
                    </a:lnTo>
                    <a:lnTo>
                      <a:pt x="5" y="9"/>
                    </a:lnTo>
                    <a:lnTo>
                      <a:pt x="18" y="7"/>
                    </a:lnTo>
                    <a:lnTo>
                      <a:pt x="29" y="7"/>
                    </a:lnTo>
                    <a:lnTo>
                      <a:pt x="40" y="7"/>
                    </a:lnTo>
                    <a:lnTo>
                      <a:pt x="51" y="7"/>
                    </a:lnTo>
                    <a:lnTo>
                      <a:pt x="63" y="7"/>
                    </a:lnTo>
                    <a:lnTo>
                      <a:pt x="74" y="7"/>
                    </a:lnTo>
                    <a:lnTo>
                      <a:pt x="85" y="7"/>
                    </a:lnTo>
                    <a:lnTo>
                      <a:pt x="96" y="7"/>
                    </a:lnTo>
                    <a:lnTo>
                      <a:pt x="105" y="5"/>
                    </a:lnTo>
                    <a:lnTo>
                      <a:pt x="118" y="5"/>
                    </a:lnTo>
                    <a:lnTo>
                      <a:pt x="129" y="5"/>
                    </a:lnTo>
                    <a:lnTo>
                      <a:pt x="142" y="5"/>
                    </a:lnTo>
                    <a:lnTo>
                      <a:pt x="153" y="3"/>
                    </a:lnTo>
                    <a:lnTo>
                      <a:pt x="167" y="3"/>
                    </a:lnTo>
                    <a:lnTo>
                      <a:pt x="178" y="3"/>
                    </a:lnTo>
                    <a:lnTo>
                      <a:pt x="191" y="3"/>
                    </a:lnTo>
                    <a:close/>
                  </a:path>
                </a:pathLst>
              </a:custGeom>
              <a:solidFill>
                <a:srgbClr val="FFFF85"/>
              </a:solidFill>
              <a:ln w="9525">
                <a:noFill/>
                <a:round/>
                <a:headEnd/>
                <a:tailEnd/>
              </a:ln>
            </p:spPr>
            <p:txBody>
              <a:bodyPr/>
              <a:lstStyle/>
              <a:p>
                <a:endParaRPr lang="en-US"/>
              </a:p>
            </p:txBody>
          </p:sp>
          <p:sp>
            <p:nvSpPr>
              <p:cNvPr id="157745" name="Freeform 47"/>
              <p:cNvSpPr>
                <a:spLocks/>
              </p:cNvSpPr>
              <p:nvPr/>
            </p:nvSpPr>
            <p:spPr bwMode="auto">
              <a:xfrm>
                <a:off x="3017" y="1245"/>
                <a:ext cx="118" cy="20"/>
              </a:xfrm>
              <a:custGeom>
                <a:avLst/>
                <a:gdLst>
                  <a:gd name="T0" fmla="*/ 33 w 118"/>
                  <a:gd name="T1" fmla="*/ 2 h 20"/>
                  <a:gd name="T2" fmla="*/ 42 w 118"/>
                  <a:gd name="T3" fmla="*/ 2 h 20"/>
                  <a:gd name="T4" fmla="*/ 51 w 118"/>
                  <a:gd name="T5" fmla="*/ 0 h 20"/>
                  <a:gd name="T6" fmla="*/ 62 w 118"/>
                  <a:gd name="T7" fmla="*/ 0 h 20"/>
                  <a:gd name="T8" fmla="*/ 73 w 118"/>
                  <a:gd name="T9" fmla="*/ 0 h 20"/>
                  <a:gd name="T10" fmla="*/ 82 w 118"/>
                  <a:gd name="T11" fmla="*/ 0 h 20"/>
                  <a:gd name="T12" fmla="*/ 93 w 118"/>
                  <a:gd name="T13" fmla="*/ 0 h 20"/>
                  <a:gd name="T14" fmla="*/ 102 w 118"/>
                  <a:gd name="T15" fmla="*/ 0 h 20"/>
                  <a:gd name="T16" fmla="*/ 111 w 118"/>
                  <a:gd name="T17" fmla="*/ 0 h 20"/>
                  <a:gd name="T18" fmla="*/ 118 w 118"/>
                  <a:gd name="T19" fmla="*/ 5 h 20"/>
                  <a:gd name="T20" fmla="*/ 115 w 118"/>
                  <a:gd name="T21" fmla="*/ 11 h 20"/>
                  <a:gd name="T22" fmla="*/ 100 w 118"/>
                  <a:gd name="T23" fmla="*/ 14 h 20"/>
                  <a:gd name="T24" fmla="*/ 87 w 118"/>
                  <a:gd name="T25" fmla="*/ 16 h 20"/>
                  <a:gd name="T26" fmla="*/ 73 w 118"/>
                  <a:gd name="T27" fmla="*/ 16 h 20"/>
                  <a:gd name="T28" fmla="*/ 60 w 118"/>
                  <a:gd name="T29" fmla="*/ 16 h 20"/>
                  <a:gd name="T30" fmla="*/ 44 w 118"/>
                  <a:gd name="T31" fmla="*/ 16 h 20"/>
                  <a:gd name="T32" fmla="*/ 31 w 118"/>
                  <a:gd name="T33" fmla="*/ 16 h 20"/>
                  <a:gd name="T34" fmla="*/ 16 w 118"/>
                  <a:gd name="T35" fmla="*/ 18 h 20"/>
                  <a:gd name="T36" fmla="*/ 4 w 118"/>
                  <a:gd name="T37" fmla="*/ 20 h 20"/>
                  <a:gd name="T38" fmla="*/ 0 w 118"/>
                  <a:gd name="T39" fmla="*/ 14 h 20"/>
                  <a:gd name="T40" fmla="*/ 2 w 118"/>
                  <a:gd name="T41" fmla="*/ 9 h 20"/>
                  <a:gd name="T42" fmla="*/ 4 w 118"/>
                  <a:gd name="T43" fmla="*/ 7 h 20"/>
                  <a:gd name="T44" fmla="*/ 9 w 118"/>
                  <a:gd name="T45" fmla="*/ 5 h 20"/>
                  <a:gd name="T46" fmla="*/ 13 w 118"/>
                  <a:gd name="T47" fmla="*/ 2 h 20"/>
                  <a:gd name="T48" fmla="*/ 18 w 118"/>
                  <a:gd name="T49" fmla="*/ 2 h 20"/>
                  <a:gd name="T50" fmla="*/ 22 w 118"/>
                  <a:gd name="T51" fmla="*/ 2 h 20"/>
                  <a:gd name="T52" fmla="*/ 27 w 118"/>
                  <a:gd name="T53" fmla="*/ 2 h 20"/>
                  <a:gd name="T54" fmla="*/ 31 w 118"/>
                  <a:gd name="T55" fmla="*/ 2 h 20"/>
                  <a:gd name="T56" fmla="*/ 33 w 118"/>
                  <a:gd name="T57" fmla="*/ 2 h 20"/>
                  <a:gd name="T58" fmla="*/ 33 w 118"/>
                  <a:gd name="T59" fmla="*/ 2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20"/>
                  <a:gd name="T92" fmla="*/ 118 w 118"/>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20">
                    <a:moveTo>
                      <a:pt x="33" y="2"/>
                    </a:moveTo>
                    <a:lnTo>
                      <a:pt x="42" y="2"/>
                    </a:lnTo>
                    <a:lnTo>
                      <a:pt x="51" y="0"/>
                    </a:lnTo>
                    <a:lnTo>
                      <a:pt x="62" y="0"/>
                    </a:lnTo>
                    <a:lnTo>
                      <a:pt x="73" y="0"/>
                    </a:lnTo>
                    <a:lnTo>
                      <a:pt x="82" y="0"/>
                    </a:lnTo>
                    <a:lnTo>
                      <a:pt x="93" y="0"/>
                    </a:lnTo>
                    <a:lnTo>
                      <a:pt x="102" y="0"/>
                    </a:lnTo>
                    <a:lnTo>
                      <a:pt x="111" y="0"/>
                    </a:lnTo>
                    <a:lnTo>
                      <a:pt x="118" y="5"/>
                    </a:lnTo>
                    <a:lnTo>
                      <a:pt x="115" y="11"/>
                    </a:lnTo>
                    <a:lnTo>
                      <a:pt x="100" y="14"/>
                    </a:lnTo>
                    <a:lnTo>
                      <a:pt x="87" y="16"/>
                    </a:lnTo>
                    <a:lnTo>
                      <a:pt x="73" y="16"/>
                    </a:lnTo>
                    <a:lnTo>
                      <a:pt x="60" y="16"/>
                    </a:lnTo>
                    <a:lnTo>
                      <a:pt x="44" y="16"/>
                    </a:lnTo>
                    <a:lnTo>
                      <a:pt x="31" y="16"/>
                    </a:lnTo>
                    <a:lnTo>
                      <a:pt x="16" y="18"/>
                    </a:lnTo>
                    <a:lnTo>
                      <a:pt x="4" y="20"/>
                    </a:lnTo>
                    <a:lnTo>
                      <a:pt x="0" y="14"/>
                    </a:lnTo>
                    <a:lnTo>
                      <a:pt x="2" y="9"/>
                    </a:lnTo>
                    <a:lnTo>
                      <a:pt x="4" y="7"/>
                    </a:lnTo>
                    <a:lnTo>
                      <a:pt x="9" y="5"/>
                    </a:lnTo>
                    <a:lnTo>
                      <a:pt x="13" y="2"/>
                    </a:lnTo>
                    <a:lnTo>
                      <a:pt x="18" y="2"/>
                    </a:lnTo>
                    <a:lnTo>
                      <a:pt x="22" y="2"/>
                    </a:lnTo>
                    <a:lnTo>
                      <a:pt x="27" y="2"/>
                    </a:lnTo>
                    <a:lnTo>
                      <a:pt x="31" y="2"/>
                    </a:lnTo>
                    <a:lnTo>
                      <a:pt x="33" y="2"/>
                    </a:lnTo>
                    <a:close/>
                  </a:path>
                </a:pathLst>
              </a:custGeom>
              <a:solidFill>
                <a:srgbClr val="FFFF85"/>
              </a:solidFill>
              <a:ln w="9525">
                <a:noFill/>
                <a:round/>
                <a:headEnd/>
                <a:tailEnd/>
              </a:ln>
            </p:spPr>
            <p:txBody>
              <a:bodyPr/>
              <a:lstStyle/>
              <a:p>
                <a:endParaRPr lang="en-US"/>
              </a:p>
            </p:txBody>
          </p:sp>
          <p:sp>
            <p:nvSpPr>
              <p:cNvPr id="157746" name="Freeform 48"/>
              <p:cNvSpPr>
                <a:spLocks/>
              </p:cNvSpPr>
              <p:nvPr/>
            </p:nvSpPr>
            <p:spPr bwMode="auto">
              <a:xfrm>
                <a:off x="2629" y="1586"/>
                <a:ext cx="211" cy="18"/>
              </a:xfrm>
              <a:custGeom>
                <a:avLst/>
                <a:gdLst>
                  <a:gd name="T0" fmla="*/ 131 w 211"/>
                  <a:gd name="T1" fmla="*/ 3 h 18"/>
                  <a:gd name="T2" fmla="*/ 138 w 211"/>
                  <a:gd name="T3" fmla="*/ 0 h 18"/>
                  <a:gd name="T4" fmla="*/ 146 w 211"/>
                  <a:gd name="T5" fmla="*/ 0 h 18"/>
                  <a:gd name="T6" fmla="*/ 155 w 211"/>
                  <a:gd name="T7" fmla="*/ 0 h 18"/>
                  <a:gd name="T8" fmla="*/ 164 w 211"/>
                  <a:gd name="T9" fmla="*/ 0 h 18"/>
                  <a:gd name="T10" fmla="*/ 171 w 211"/>
                  <a:gd name="T11" fmla="*/ 0 h 18"/>
                  <a:gd name="T12" fmla="*/ 180 w 211"/>
                  <a:gd name="T13" fmla="*/ 0 h 18"/>
                  <a:gd name="T14" fmla="*/ 189 w 211"/>
                  <a:gd name="T15" fmla="*/ 0 h 18"/>
                  <a:gd name="T16" fmla="*/ 195 w 211"/>
                  <a:gd name="T17" fmla="*/ 3 h 18"/>
                  <a:gd name="T18" fmla="*/ 204 w 211"/>
                  <a:gd name="T19" fmla="*/ 3 h 18"/>
                  <a:gd name="T20" fmla="*/ 209 w 211"/>
                  <a:gd name="T21" fmla="*/ 5 h 18"/>
                  <a:gd name="T22" fmla="*/ 211 w 211"/>
                  <a:gd name="T23" fmla="*/ 7 h 18"/>
                  <a:gd name="T24" fmla="*/ 209 w 211"/>
                  <a:gd name="T25" fmla="*/ 12 h 18"/>
                  <a:gd name="T26" fmla="*/ 191 w 211"/>
                  <a:gd name="T27" fmla="*/ 14 h 18"/>
                  <a:gd name="T28" fmla="*/ 173 w 211"/>
                  <a:gd name="T29" fmla="*/ 16 h 18"/>
                  <a:gd name="T30" fmla="*/ 155 w 211"/>
                  <a:gd name="T31" fmla="*/ 16 h 18"/>
                  <a:gd name="T32" fmla="*/ 138 w 211"/>
                  <a:gd name="T33" fmla="*/ 16 h 18"/>
                  <a:gd name="T34" fmla="*/ 120 w 211"/>
                  <a:gd name="T35" fmla="*/ 16 h 18"/>
                  <a:gd name="T36" fmla="*/ 100 w 211"/>
                  <a:gd name="T37" fmla="*/ 16 h 18"/>
                  <a:gd name="T38" fmla="*/ 82 w 211"/>
                  <a:gd name="T39" fmla="*/ 16 h 18"/>
                  <a:gd name="T40" fmla="*/ 67 w 211"/>
                  <a:gd name="T41" fmla="*/ 18 h 18"/>
                  <a:gd name="T42" fmla="*/ 58 w 211"/>
                  <a:gd name="T43" fmla="*/ 18 h 18"/>
                  <a:gd name="T44" fmla="*/ 51 w 211"/>
                  <a:gd name="T45" fmla="*/ 18 h 18"/>
                  <a:gd name="T46" fmla="*/ 44 w 211"/>
                  <a:gd name="T47" fmla="*/ 18 h 18"/>
                  <a:gd name="T48" fmla="*/ 36 w 211"/>
                  <a:gd name="T49" fmla="*/ 18 h 18"/>
                  <a:gd name="T50" fmla="*/ 29 w 211"/>
                  <a:gd name="T51" fmla="*/ 18 h 18"/>
                  <a:gd name="T52" fmla="*/ 20 w 211"/>
                  <a:gd name="T53" fmla="*/ 18 h 18"/>
                  <a:gd name="T54" fmla="*/ 13 w 211"/>
                  <a:gd name="T55" fmla="*/ 18 h 18"/>
                  <a:gd name="T56" fmla="*/ 7 w 211"/>
                  <a:gd name="T57" fmla="*/ 18 h 18"/>
                  <a:gd name="T58" fmla="*/ 2 w 211"/>
                  <a:gd name="T59" fmla="*/ 14 h 18"/>
                  <a:gd name="T60" fmla="*/ 0 w 211"/>
                  <a:gd name="T61" fmla="*/ 12 h 18"/>
                  <a:gd name="T62" fmla="*/ 0 w 211"/>
                  <a:gd name="T63" fmla="*/ 7 h 18"/>
                  <a:gd name="T64" fmla="*/ 5 w 211"/>
                  <a:gd name="T65" fmla="*/ 7 h 18"/>
                  <a:gd name="T66" fmla="*/ 13 w 211"/>
                  <a:gd name="T67" fmla="*/ 5 h 18"/>
                  <a:gd name="T68" fmla="*/ 22 w 211"/>
                  <a:gd name="T69" fmla="*/ 5 h 18"/>
                  <a:gd name="T70" fmla="*/ 33 w 211"/>
                  <a:gd name="T71" fmla="*/ 5 h 18"/>
                  <a:gd name="T72" fmla="*/ 44 w 211"/>
                  <a:gd name="T73" fmla="*/ 5 h 18"/>
                  <a:gd name="T74" fmla="*/ 56 w 211"/>
                  <a:gd name="T75" fmla="*/ 5 h 18"/>
                  <a:gd name="T76" fmla="*/ 67 w 211"/>
                  <a:gd name="T77" fmla="*/ 5 h 18"/>
                  <a:gd name="T78" fmla="*/ 76 w 211"/>
                  <a:gd name="T79" fmla="*/ 5 h 18"/>
                  <a:gd name="T80" fmla="*/ 84 w 211"/>
                  <a:gd name="T81" fmla="*/ 5 h 18"/>
                  <a:gd name="T82" fmla="*/ 89 w 211"/>
                  <a:gd name="T83" fmla="*/ 5 h 18"/>
                  <a:gd name="T84" fmla="*/ 95 w 211"/>
                  <a:gd name="T85" fmla="*/ 3 h 18"/>
                  <a:gd name="T86" fmla="*/ 102 w 211"/>
                  <a:gd name="T87" fmla="*/ 3 h 18"/>
                  <a:gd name="T88" fmla="*/ 109 w 211"/>
                  <a:gd name="T89" fmla="*/ 3 h 18"/>
                  <a:gd name="T90" fmla="*/ 113 w 211"/>
                  <a:gd name="T91" fmla="*/ 3 h 18"/>
                  <a:gd name="T92" fmla="*/ 120 w 211"/>
                  <a:gd name="T93" fmla="*/ 3 h 18"/>
                  <a:gd name="T94" fmla="*/ 127 w 211"/>
                  <a:gd name="T95" fmla="*/ 3 h 18"/>
                  <a:gd name="T96" fmla="*/ 131 w 211"/>
                  <a:gd name="T97" fmla="*/ 3 h 18"/>
                  <a:gd name="T98" fmla="*/ 131 w 211"/>
                  <a:gd name="T99" fmla="*/ 3 h 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18"/>
                  <a:gd name="T152" fmla="*/ 211 w 211"/>
                  <a:gd name="T153" fmla="*/ 18 h 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18">
                    <a:moveTo>
                      <a:pt x="131" y="3"/>
                    </a:moveTo>
                    <a:lnTo>
                      <a:pt x="138" y="0"/>
                    </a:lnTo>
                    <a:lnTo>
                      <a:pt x="146" y="0"/>
                    </a:lnTo>
                    <a:lnTo>
                      <a:pt x="155" y="0"/>
                    </a:lnTo>
                    <a:lnTo>
                      <a:pt x="164" y="0"/>
                    </a:lnTo>
                    <a:lnTo>
                      <a:pt x="171" y="0"/>
                    </a:lnTo>
                    <a:lnTo>
                      <a:pt x="180" y="0"/>
                    </a:lnTo>
                    <a:lnTo>
                      <a:pt x="189" y="0"/>
                    </a:lnTo>
                    <a:lnTo>
                      <a:pt x="195" y="3"/>
                    </a:lnTo>
                    <a:lnTo>
                      <a:pt x="204" y="3"/>
                    </a:lnTo>
                    <a:lnTo>
                      <a:pt x="209" y="5"/>
                    </a:lnTo>
                    <a:lnTo>
                      <a:pt x="211" y="7"/>
                    </a:lnTo>
                    <a:lnTo>
                      <a:pt x="209" y="12"/>
                    </a:lnTo>
                    <a:lnTo>
                      <a:pt x="191" y="14"/>
                    </a:lnTo>
                    <a:lnTo>
                      <a:pt x="173" y="16"/>
                    </a:lnTo>
                    <a:lnTo>
                      <a:pt x="155" y="16"/>
                    </a:lnTo>
                    <a:lnTo>
                      <a:pt x="138" y="16"/>
                    </a:lnTo>
                    <a:lnTo>
                      <a:pt x="120" y="16"/>
                    </a:lnTo>
                    <a:lnTo>
                      <a:pt x="100" y="16"/>
                    </a:lnTo>
                    <a:lnTo>
                      <a:pt x="82" y="16"/>
                    </a:lnTo>
                    <a:lnTo>
                      <a:pt x="67" y="18"/>
                    </a:lnTo>
                    <a:lnTo>
                      <a:pt x="58" y="18"/>
                    </a:lnTo>
                    <a:lnTo>
                      <a:pt x="51" y="18"/>
                    </a:lnTo>
                    <a:lnTo>
                      <a:pt x="44" y="18"/>
                    </a:lnTo>
                    <a:lnTo>
                      <a:pt x="36" y="18"/>
                    </a:lnTo>
                    <a:lnTo>
                      <a:pt x="29" y="18"/>
                    </a:lnTo>
                    <a:lnTo>
                      <a:pt x="20" y="18"/>
                    </a:lnTo>
                    <a:lnTo>
                      <a:pt x="13" y="18"/>
                    </a:lnTo>
                    <a:lnTo>
                      <a:pt x="7" y="18"/>
                    </a:lnTo>
                    <a:lnTo>
                      <a:pt x="2" y="14"/>
                    </a:lnTo>
                    <a:lnTo>
                      <a:pt x="0" y="12"/>
                    </a:lnTo>
                    <a:lnTo>
                      <a:pt x="0" y="7"/>
                    </a:lnTo>
                    <a:lnTo>
                      <a:pt x="5" y="7"/>
                    </a:lnTo>
                    <a:lnTo>
                      <a:pt x="13" y="5"/>
                    </a:lnTo>
                    <a:lnTo>
                      <a:pt x="22" y="5"/>
                    </a:lnTo>
                    <a:lnTo>
                      <a:pt x="33" y="5"/>
                    </a:lnTo>
                    <a:lnTo>
                      <a:pt x="44" y="5"/>
                    </a:lnTo>
                    <a:lnTo>
                      <a:pt x="56" y="5"/>
                    </a:lnTo>
                    <a:lnTo>
                      <a:pt x="67" y="5"/>
                    </a:lnTo>
                    <a:lnTo>
                      <a:pt x="76" y="5"/>
                    </a:lnTo>
                    <a:lnTo>
                      <a:pt x="84" y="5"/>
                    </a:lnTo>
                    <a:lnTo>
                      <a:pt x="89" y="5"/>
                    </a:lnTo>
                    <a:lnTo>
                      <a:pt x="95" y="3"/>
                    </a:lnTo>
                    <a:lnTo>
                      <a:pt x="102" y="3"/>
                    </a:lnTo>
                    <a:lnTo>
                      <a:pt x="109" y="3"/>
                    </a:lnTo>
                    <a:lnTo>
                      <a:pt x="113" y="3"/>
                    </a:lnTo>
                    <a:lnTo>
                      <a:pt x="120" y="3"/>
                    </a:lnTo>
                    <a:lnTo>
                      <a:pt x="127" y="3"/>
                    </a:lnTo>
                    <a:lnTo>
                      <a:pt x="131" y="3"/>
                    </a:lnTo>
                    <a:close/>
                  </a:path>
                </a:pathLst>
              </a:custGeom>
              <a:solidFill>
                <a:srgbClr val="FFFF85"/>
              </a:solidFill>
              <a:ln w="9525">
                <a:noFill/>
                <a:round/>
                <a:headEnd/>
                <a:tailEnd/>
              </a:ln>
            </p:spPr>
            <p:txBody>
              <a:bodyPr/>
              <a:lstStyle/>
              <a:p>
                <a:endParaRPr lang="en-US"/>
              </a:p>
            </p:txBody>
          </p:sp>
          <p:sp>
            <p:nvSpPr>
              <p:cNvPr id="157747" name="Freeform 49"/>
              <p:cNvSpPr>
                <a:spLocks/>
              </p:cNvSpPr>
              <p:nvPr/>
            </p:nvSpPr>
            <p:spPr bwMode="auto">
              <a:xfrm>
                <a:off x="2882" y="1582"/>
                <a:ext cx="264" cy="18"/>
              </a:xfrm>
              <a:custGeom>
                <a:avLst/>
                <a:gdLst>
                  <a:gd name="T0" fmla="*/ 166 w 264"/>
                  <a:gd name="T1" fmla="*/ 0 h 18"/>
                  <a:gd name="T2" fmla="*/ 175 w 264"/>
                  <a:gd name="T3" fmla="*/ 0 h 18"/>
                  <a:gd name="T4" fmla="*/ 184 w 264"/>
                  <a:gd name="T5" fmla="*/ 0 h 18"/>
                  <a:gd name="T6" fmla="*/ 195 w 264"/>
                  <a:gd name="T7" fmla="*/ 0 h 18"/>
                  <a:gd name="T8" fmla="*/ 206 w 264"/>
                  <a:gd name="T9" fmla="*/ 0 h 18"/>
                  <a:gd name="T10" fmla="*/ 217 w 264"/>
                  <a:gd name="T11" fmla="*/ 0 h 18"/>
                  <a:gd name="T12" fmla="*/ 228 w 264"/>
                  <a:gd name="T13" fmla="*/ 0 h 18"/>
                  <a:gd name="T14" fmla="*/ 237 w 264"/>
                  <a:gd name="T15" fmla="*/ 0 h 18"/>
                  <a:gd name="T16" fmla="*/ 248 w 264"/>
                  <a:gd name="T17" fmla="*/ 0 h 18"/>
                  <a:gd name="T18" fmla="*/ 253 w 264"/>
                  <a:gd name="T19" fmla="*/ 0 h 18"/>
                  <a:gd name="T20" fmla="*/ 257 w 264"/>
                  <a:gd name="T21" fmla="*/ 2 h 18"/>
                  <a:gd name="T22" fmla="*/ 259 w 264"/>
                  <a:gd name="T23" fmla="*/ 2 h 18"/>
                  <a:gd name="T24" fmla="*/ 264 w 264"/>
                  <a:gd name="T25" fmla="*/ 4 h 18"/>
                  <a:gd name="T26" fmla="*/ 264 w 264"/>
                  <a:gd name="T27" fmla="*/ 7 h 18"/>
                  <a:gd name="T28" fmla="*/ 261 w 264"/>
                  <a:gd name="T29" fmla="*/ 11 h 18"/>
                  <a:gd name="T30" fmla="*/ 239 w 264"/>
                  <a:gd name="T31" fmla="*/ 13 h 18"/>
                  <a:gd name="T32" fmla="*/ 217 w 264"/>
                  <a:gd name="T33" fmla="*/ 13 h 18"/>
                  <a:gd name="T34" fmla="*/ 195 w 264"/>
                  <a:gd name="T35" fmla="*/ 13 h 18"/>
                  <a:gd name="T36" fmla="*/ 173 w 264"/>
                  <a:gd name="T37" fmla="*/ 16 h 18"/>
                  <a:gd name="T38" fmla="*/ 151 w 264"/>
                  <a:gd name="T39" fmla="*/ 16 h 18"/>
                  <a:gd name="T40" fmla="*/ 128 w 264"/>
                  <a:gd name="T41" fmla="*/ 16 h 18"/>
                  <a:gd name="T42" fmla="*/ 104 w 264"/>
                  <a:gd name="T43" fmla="*/ 16 h 18"/>
                  <a:gd name="T44" fmla="*/ 84 w 264"/>
                  <a:gd name="T45" fmla="*/ 18 h 18"/>
                  <a:gd name="T46" fmla="*/ 75 w 264"/>
                  <a:gd name="T47" fmla="*/ 18 h 18"/>
                  <a:gd name="T48" fmla="*/ 66 w 264"/>
                  <a:gd name="T49" fmla="*/ 18 h 18"/>
                  <a:gd name="T50" fmla="*/ 55 w 264"/>
                  <a:gd name="T51" fmla="*/ 18 h 18"/>
                  <a:gd name="T52" fmla="*/ 46 w 264"/>
                  <a:gd name="T53" fmla="*/ 18 h 18"/>
                  <a:gd name="T54" fmla="*/ 35 w 264"/>
                  <a:gd name="T55" fmla="*/ 18 h 18"/>
                  <a:gd name="T56" fmla="*/ 26 w 264"/>
                  <a:gd name="T57" fmla="*/ 18 h 18"/>
                  <a:gd name="T58" fmla="*/ 18 w 264"/>
                  <a:gd name="T59" fmla="*/ 18 h 18"/>
                  <a:gd name="T60" fmla="*/ 11 w 264"/>
                  <a:gd name="T61" fmla="*/ 18 h 18"/>
                  <a:gd name="T62" fmla="*/ 7 w 264"/>
                  <a:gd name="T63" fmla="*/ 16 h 18"/>
                  <a:gd name="T64" fmla="*/ 2 w 264"/>
                  <a:gd name="T65" fmla="*/ 13 h 18"/>
                  <a:gd name="T66" fmla="*/ 0 w 264"/>
                  <a:gd name="T67" fmla="*/ 11 h 18"/>
                  <a:gd name="T68" fmla="*/ 0 w 264"/>
                  <a:gd name="T69" fmla="*/ 11 h 18"/>
                  <a:gd name="T70" fmla="*/ 0 w 264"/>
                  <a:gd name="T71" fmla="*/ 7 h 18"/>
                  <a:gd name="T72" fmla="*/ 4 w 264"/>
                  <a:gd name="T73" fmla="*/ 7 h 18"/>
                  <a:gd name="T74" fmla="*/ 15 w 264"/>
                  <a:gd name="T75" fmla="*/ 4 h 18"/>
                  <a:gd name="T76" fmla="*/ 29 w 264"/>
                  <a:gd name="T77" fmla="*/ 4 h 18"/>
                  <a:gd name="T78" fmla="*/ 42 w 264"/>
                  <a:gd name="T79" fmla="*/ 4 h 18"/>
                  <a:gd name="T80" fmla="*/ 57 w 264"/>
                  <a:gd name="T81" fmla="*/ 4 h 18"/>
                  <a:gd name="T82" fmla="*/ 71 w 264"/>
                  <a:gd name="T83" fmla="*/ 4 h 18"/>
                  <a:gd name="T84" fmla="*/ 84 w 264"/>
                  <a:gd name="T85" fmla="*/ 4 h 18"/>
                  <a:gd name="T86" fmla="*/ 95 w 264"/>
                  <a:gd name="T87" fmla="*/ 4 h 18"/>
                  <a:gd name="T88" fmla="*/ 104 w 264"/>
                  <a:gd name="T89" fmla="*/ 4 h 18"/>
                  <a:gd name="T90" fmla="*/ 113 w 264"/>
                  <a:gd name="T91" fmla="*/ 4 h 18"/>
                  <a:gd name="T92" fmla="*/ 120 w 264"/>
                  <a:gd name="T93" fmla="*/ 2 h 18"/>
                  <a:gd name="T94" fmla="*/ 128 w 264"/>
                  <a:gd name="T95" fmla="*/ 2 h 18"/>
                  <a:gd name="T96" fmla="*/ 137 w 264"/>
                  <a:gd name="T97" fmla="*/ 2 h 18"/>
                  <a:gd name="T98" fmla="*/ 144 w 264"/>
                  <a:gd name="T99" fmla="*/ 0 h 18"/>
                  <a:gd name="T100" fmla="*/ 151 w 264"/>
                  <a:gd name="T101" fmla="*/ 0 h 18"/>
                  <a:gd name="T102" fmla="*/ 159 w 264"/>
                  <a:gd name="T103" fmla="*/ 0 h 18"/>
                  <a:gd name="T104" fmla="*/ 166 w 264"/>
                  <a:gd name="T105" fmla="*/ 0 h 18"/>
                  <a:gd name="T106" fmla="*/ 166 w 264"/>
                  <a:gd name="T107" fmla="*/ 0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4"/>
                  <a:gd name="T163" fmla="*/ 0 h 18"/>
                  <a:gd name="T164" fmla="*/ 264 w 264"/>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4" h="18">
                    <a:moveTo>
                      <a:pt x="166" y="0"/>
                    </a:moveTo>
                    <a:lnTo>
                      <a:pt x="175" y="0"/>
                    </a:lnTo>
                    <a:lnTo>
                      <a:pt x="184" y="0"/>
                    </a:lnTo>
                    <a:lnTo>
                      <a:pt x="195" y="0"/>
                    </a:lnTo>
                    <a:lnTo>
                      <a:pt x="206" y="0"/>
                    </a:lnTo>
                    <a:lnTo>
                      <a:pt x="217" y="0"/>
                    </a:lnTo>
                    <a:lnTo>
                      <a:pt x="228" y="0"/>
                    </a:lnTo>
                    <a:lnTo>
                      <a:pt x="237" y="0"/>
                    </a:lnTo>
                    <a:lnTo>
                      <a:pt x="248" y="0"/>
                    </a:lnTo>
                    <a:lnTo>
                      <a:pt x="253" y="0"/>
                    </a:lnTo>
                    <a:lnTo>
                      <a:pt x="257" y="2"/>
                    </a:lnTo>
                    <a:lnTo>
                      <a:pt x="259" y="2"/>
                    </a:lnTo>
                    <a:lnTo>
                      <a:pt x="264" y="4"/>
                    </a:lnTo>
                    <a:lnTo>
                      <a:pt x="264" y="7"/>
                    </a:lnTo>
                    <a:lnTo>
                      <a:pt x="261" y="11"/>
                    </a:lnTo>
                    <a:lnTo>
                      <a:pt x="239" y="13"/>
                    </a:lnTo>
                    <a:lnTo>
                      <a:pt x="217" y="13"/>
                    </a:lnTo>
                    <a:lnTo>
                      <a:pt x="195" y="13"/>
                    </a:lnTo>
                    <a:lnTo>
                      <a:pt x="173" y="16"/>
                    </a:lnTo>
                    <a:lnTo>
                      <a:pt x="151" y="16"/>
                    </a:lnTo>
                    <a:lnTo>
                      <a:pt x="128" y="16"/>
                    </a:lnTo>
                    <a:lnTo>
                      <a:pt x="104" y="16"/>
                    </a:lnTo>
                    <a:lnTo>
                      <a:pt x="84" y="18"/>
                    </a:lnTo>
                    <a:lnTo>
                      <a:pt x="75" y="18"/>
                    </a:lnTo>
                    <a:lnTo>
                      <a:pt x="66" y="18"/>
                    </a:lnTo>
                    <a:lnTo>
                      <a:pt x="55" y="18"/>
                    </a:lnTo>
                    <a:lnTo>
                      <a:pt x="46" y="18"/>
                    </a:lnTo>
                    <a:lnTo>
                      <a:pt x="35" y="18"/>
                    </a:lnTo>
                    <a:lnTo>
                      <a:pt x="26" y="18"/>
                    </a:lnTo>
                    <a:lnTo>
                      <a:pt x="18" y="18"/>
                    </a:lnTo>
                    <a:lnTo>
                      <a:pt x="11" y="18"/>
                    </a:lnTo>
                    <a:lnTo>
                      <a:pt x="7" y="16"/>
                    </a:lnTo>
                    <a:lnTo>
                      <a:pt x="2" y="13"/>
                    </a:lnTo>
                    <a:lnTo>
                      <a:pt x="0" y="11"/>
                    </a:lnTo>
                    <a:lnTo>
                      <a:pt x="0" y="7"/>
                    </a:lnTo>
                    <a:lnTo>
                      <a:pt x="4" y="7"/>
                    </a:lnTo>
                    <a:lnTo>
                      <a:pt x="15" y="4"/>
                    </a:lnTo>
                    <a:lnTo>
                      <a:pt x="29" y="4"/>
                    </a:lnTo>
                    <a:lnTo>
                      <a:pt x="42" y="4"/>
                    </a:lnTo>
                    <a:lnTo>
                      <a:pt x="57" y="4"/>
                    </a:lnTo>
                    <a:lnTo>
                      <a:pt x="71" y="4"/>
                    </a:lnTo>
                    <a:lnTo>
                      <a:pt x="84" y="4"/>
                    </a:lnTo>
                    <a:lnTo>
                      <a:pt x="95" y="4"/>
                    </a:lnTo>
                    <a:lnTo>
                      <a:pt x="104" y="4"/>
                    </a:lnTo>
                    <a:lnTo>
                      <a:pt x="113" y="4"/>
                    </a:lnTo>
                    <a:lnTo>
                      <a:pt x="120" y="2"/>
                    </a:lnTo>
                    <a:lnTo>
                      <a:pt x="128" y="2"/>
                    </a:lnTo>
                    <a:lnTo>
                      <a:pt x="137" y="2"/>
                    </a:lnTo>
                    <a:lnTo>
                      <a:pt x="144" y="0"/>
                    </a:lnTo>
                    <a:lnTo>
                      <a:pt x="151" y="0"/>
                    </a:lnTo>
                    <a:lnTo>
                      <a:pt x="159" y="0"/>
                    </a:lnTo>
                    <a:lnTo>
                      <a:pt x="166" y="0"/>
                    </a:lnTo>
                    <a:close/>
                  </a:path>
                </a:pathLst>
              </a:custGeom>
              <a:solidFill>
                <a:srgbClr val="FFFF85"/>
              </a:solidFill>
              <a:ln w="9525">
                <a:noFill/>
                <a:round/>
                <a:headEnd/>
                <a:tailEnd/>
              </a:ln>
            </p:spPr>
            <p:txBody>
              <a:bodyPr/>
              <a:lstStyle/>
              <a:p>
                <a:endParaRPr lang="en-US"/>
              </a:p>
            </p:txBody>
          </p:sp>
          <p:sp>
            <p:nvSpPr>
              <p:cNvPr id="157748" name="Freeform 50"/>
              <p:cNvSpPr>
                <a:spLocks/>
              </p:cNvSpPr>
              <p:nvPr/>
            </p:nvSpPr>
            <p:spPr bwMode="auto">
              <a:xfrm>
                <a:off x="2685" y="1642"/>
                <a:ext cx="494" cy="18"/>
              </a:xfrm>
              <a:custGeom>
                <a:avLst/>
                <a:gdLst>
                  <a:gd name="T0" fmla="*/ 312 w 494"/>
                  <a:gd name="T1" fmla="*/ 2 h 18"/>
                  <a:gd name="T2" fmla="*/ 328 w 494"/>
                  <a:gd name="T3" fmla="*/ 2 h 18"/>
                  <a:gd name="T4" fmla="*/ 345 w 494"/>
                  <a:gd name="T5" fmla="*/ 2 h 18"/>
                  <a:gd name="T6" fmla="*/ 365 w 494"/>
                  <a:gd name="T7" fmla="*/ 0 h 18"/>
                  <a:gd name="T8" fmla="*/ 387 w 494"/>
                  <a:gd name="T9" fmla="*/ 0 h 18"/>
                  <a:gd name="T10" fmla="*/ 407 w 494"/>
                  <a:gd name="T11" fmla="*/ 0 h 18"/>
                  <a:gd name="T12" fmla="*/ 427 w 494"/>
                  <a:gd name="T13" fmla="*/ 0 h 18"/>
                  <a:gd name="T14" fmla="*/ 447 w 494"/>
                  <a:gd name="T15" fmla="*/ 0 h 18"/>
                  <a:gd name="T16" fmla="*/ 465 w 494"/>
                  <a:gd name="T17" fmla="*/ 2 h 18"/>
                  <a:gd name="T18" fmla="*/ 472 w 494"/>
                  <a:gd name="T19" fmla="*/ 2 h 18"/>
                  <a:gd name="T20" fmla="*/ 481 w 494"/>
                  <a:gd name="T21" fmla="*/ 2 h 18"/>
                  <a:gd name="T22" fmla="*/ 487 w 494"/>
                  <a:gd name="T23" fmla="*/ 2 h 18"/>
                  <a:gd name="T24" fmla="*/ 492 w 494"/>
                  <a:gd name="T25" fmla="*/ 4 h 18"/>
                  <a:gd name="T26" fmla="*/ 494 w 494"/>
                  <a:gd name="T27" fmla="*/ 4 h 18"/>
                  <a:gd name="T28" fmla="*/ 494 w 494"/>
                  <a:gd name="T29" fmla="*/ 6 h 18"/>
                  <a:gd name="T30" fmla="*/ 494 w 494"/>
                  <a:gd name="T31" fmla="*/ 9 h 18"/>
                  <a:gd name="T32" fmla="*/ 487 w 494"/>
                  <a:gd name="T33" fmla="*/ 11 h 18"/>
                  <a:gd name="T34" fmla="*/ 450 w 494"/>
                  <a:gd name="T35" fmla="*/ 13 h 18"/>
                  <a:gd name="T36" fmla="*/ 410 w 494"/>
                  <a:gd name="T37" fmla="*/ 15 h 18"/>
                  <a:gd name="T38" fmla="*/ 368 w 494"/>
                  <a:gd name="T39" fmla="*/ 15 h 18"/>
                  <a:gd name="T40" fmla="*/ 325 w 494"/>
                  <a:gd name="T41" fmla="*/ 15 h 18"/>
                  <a:gd name="T42" fmla="*/ 283 w 494"/>
                  <a:gd name="T43" fmla="*/ 15 h 18"/>
                  <a:gd name="T44" fmla="*/ 241 w 494"/>
                  <a:gd name="T45" fmla="*/ 15 h 18"/>
                  <a:gd name="T46" fmla="*/ 197 w 494"/>
                  <a:gd name="T47" fmla="*/ 15 h 18"/>
                  <a:gd name="T48" fmla="*/ 157 w 494"/>
                  <a:gd name="T49" fmla="*/ 18 h 18"/>
                  <a:gd name="T50" fmla="*/ 141 w 494"/>
                  <a:gd name="T51" fmla="*/ 18 h 18"/>
                  <a:gd name="T52" fmla="*/ 124 w 494"/>
                  <a:gd name="T53" fmla="*/ 18 h 18"/>
                  <a:gd name="T54" fmla="*/ 106 w 494"/>
                  <a:gd name="T55" fmla="*/ 18 h 18"/>
                  <a:gd name="T56" fmla="*/ 88 w 494"/>
                  <a:gd name="T57" fmla="*/ 18 h 18"/>
                  <a:gd name="T58" fmla="*/ 68 w 494"/>
                  <a:gd name="T59" fmla="*/ 18 h 18"/>
                  <a:gd name="T60" fmla="*/ 51 w 494"/>
                  <a:gd name="T61" fmla="*/ 18 h 18"/>
                  <a:gd name="T62" fmla="*/ 35 w 494"/>
                  <a:gd name="T63" fmla="*/ 18 h 18"/>
                  <a:gd name="T64" fmla="*/ 22 w 494"/>
                  <a:gd name="T65" fmla="*/ 18 h 18"/>
                  <a:gd name="T66" fmla="*/ 13 w 494"/>
                  <a:gd name="T67" fmla="*/ 15 h 18"/>
                  <a:gd name="T68" fmla="*/ 6 w 494"/>
                  <a:gd name="T69" fmla="*/ 15 h 18"/>
                  <a:gd name="T70" fmla="*/ 2 w 494"/>
                  <a:gd name="T71" fmla="*/ 13 h 18"/>
                  <a:gd name="T72" fmla="*/ 0 w 494"/>
                  <a:gd name="T73" fmla="*/ 11 h 18"/>
                  <a:gd name="T74" fmla="*/ 0 w 494"/>
                  <a:gd name="T75" fmla="*/ 9 h 18"/>
                  <a:gd name="T76" fmla="*/ 2 w 494"/>
                  <a:gd name="T77" fmla="*/ 6 h 18"/>
                  <a:gd name="T78" fmla="*/ 4 w 494"/>
                  <a:gd name="T79" fmla="*/ 6 h 18"/>
                  <a:gd name="T80" fmla="*/ 11 w 494"/>
                  <a:gd name="T81" fmla="*/ 6 h 18"/>
                  <a:gd name="T82" fmla="*/ 31 w 494"/>
                  <a:gd name="T83" fmla="*/ 2 h 18"/>
                  <a:gd name="T84" fmla="*/ 55 w 494"/>
                  <a:gd name="T85" fmla="*/ 2 h 18"/>
                  <a:gd name="T86" fmla="*/ 79 w 494"/>
                  <a:gd name="T87" fmla="*/ 2 h 18"/>
                  <a:gd name="T88" fmla="*/ 106 w 494"/>
                  <a:gd name="T89" fmla="*/ 2 h 18"/>
                  <a:gd name="T90" fmla="*/ 133 w 494"/>
                  <a:gd name="T91" fmla="*/ 2 h 18"/>
                  <a:gd name="T92" fmla="*/ 157 w 494"/>
                  <a:gd name="T93" fmla="*/ 4 h 18"/>
                  <a:gd name="T94" fmla="*/ 179 w 494"/>
                  <a:gd name="T95" fmla="*/ 4 h 18"/>
                  <a:gd name="T96" fmla="*/ 197 w 494"/>
                  <a:gd name="T97" fmla="*/ 4 h 18"/>
                  <a:gd name="T98" fmla="*/ 212 w 494"/>
                  <a:gd name="T99" fmla="*/ 2 h 18"/>
                  <a:gd name="T100" fmla="*/ 228 w 494"/>
                  <a:gd name="T101" fmla="*/ 2 h 18"/>
                  <a:gd name="T102" fmla="*/ 241 w 494"/>
                  <a:gd name="T103" fmla="*/ 2 h 18"/>
                  <a:gd name="T104" fmla="*/ 257 w 494"/>
                  <a:gd name="T105" fmla="*/ 2 h 18"/>
                  <a:gd name="T106" fmla="*/ 270 w 494"/>
                  <a:gd name="T107" fmla="*/ 2 h 18"/>
                  <a:gd name="T108" fmla="*/ 283 w 494"/>
                  <a:gd name="T109" fmla="*/ 2 h 18"/>
                  <a:gd name="T110" fmla="*/ 297 w 494"/>
                  <a:gd name="T111" fmla="*/ 2 h 18"/>
                  <a:gd name="T112" fmla="*/ 312 w 494"/>
                  <a:gd name="T113" fmla="*/ 2 h 18"/>
                  <a:gd name="T114" fmla="*/ 312 w 494"/>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8"/>
                  <a:gd name="T176" fmla="*/ 494 w 494"/>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8">
                    <a:moveTo>
                      <a:pt x="312" y="2"/>
                    </a:moveTo>
                    <a:lnTo>
                      <a:pt x="328" y="2"/>
                    </a:lnTo>
                    <a:lnTo>
                      <a:pt x="345" y="2"/>
                    </a:lnTo>
                    <a:lnTo>
                      <a:pt x="365" y="0"/>
                    </a:lnTo>
                    <a:lnTo>
                      <a:pt x="387" y="0"/>
                    </a:lnTo>
                    <a:lnTo>
                      <a:pt x="407" y="0"/>
                    </a:lnTo>
                    <a:lnTo>
                      <a:pt x="427" y="0"/>
                    </a:lnTo>
                    <a:lnTo>
                      <a:pt x="447" y="0"/>
                    </a:lnTo>
                    <a:lnTo>
                      <a:pt x="465" y="2"/>
                    </a:lnTo>
                    <a:lnTo>
                      <a:pt x="472" y="2"/>
                    </a:lnTo>
                    <a:lnTo>
                      <a:pt x="481" y="2"/>
                    </a:lnTo>
                    <a:lnTo>
                      <a:pt x="487" y="2"/>
                    </a:lnTo>
                    <a:lnTo>
                      <a:pt x="492" y="4"/>
                    </a:lnTo>
                    <a:lnTo>
                      <a:pt x="494" y="4"/>
                    </a:lnTo>
                    <a:lnTo>
                      <a:pt x="494" y="6"/>
                    </a:lnTo>
                    <a:lnTo>
                      <a:pt x="494" y="9"/>
                    </a:lnTo>
                    <a:lnTo>
                      <a:pt x="487" y="11"/>
                    </a:lnTo>
                    <a:lnTo>
                      <a:pt x="450" y="13"/>
                    </a:lnTo>
                    <a:lnTo>
                      <a:pt x="410" y="15"/>
                    </a:lnTo>
                    <a:lnTo>
                      <a:pt x="368" y="15"/>
                    </a:lnTo>
                    <a:lnTo>
                      <a:pt x="325" y="15"/>
                    </a:lnTo>
                    <a:lnTo>
                      <a:pt x="283" y="15"/>
                    </a:lnTo>
                    <a:lnTo>
                      <a:pt x="241" y="15"/>
                    </a:lnTo>
                    <a:lnTo>
                      <a:pt x="197" y="15"/>
                    </a:lnTo>
                    <a:lnTo>
                      <a:pt x="157" y="18"/>
                    </a:lnTo>
                    <a:lnTo>
                      <a:pt x="141" y="18"/>
                    </a:lnTo>
                    <a:lnTo>
                      <a:pt x="124" y="18"/>
                    </a:lnTo>
                    <a:lnTo>
                      <a:pt x="106" y="18"/>
                    </a:lnTo>
                    <a:lnTo>
                      <a:pt x="88" y="18"/>
                    </a:lnTo>
                    <a:lnTo>
                      <a:pt x="68" y="18"/>
                    </a:lnTo>
                    <a:lnTo>
                      <a:pt x="51" y="18"/>
                    </a:lnTo>
                    <a:lnTo>
                      <a:pt x="35" y="18"/>
                    </a:lnTo>
                    <a:lnTo>
                      <a:pt x="22" y="18"/>
                    </a:lnTo>
                    <a:lnTo>
                      <a:pt x="13" y="15"/>
                    </a:lnTo>
                    <a:lnTo>
                      <a:pt x="6" y="15"/>
                    </a:lnTo>
                    <a:lnTo>
                      <a:pt x="2" y="13"/>
                    </a:lnTo>
                    <a:lnTo>
                      <a:pt x="0" y="11"/>
                    </a:lnTo>
                    <a:lnTo>
                      <a:pt x="0" y="9"/>
                    </a:lnTo>
                    <a:lnTo>
                      <a:pt x="2" y="6"/>
                    </a:lnTo>
                    <a:lnTo>
                      <a:pt x="4" y="6"/>
                    </a:lnTo>
                    <a:lnTo>
                      <a:pt x="11" y="6"/>
                    </a:lnTo>
                    <a:lnTo>
                      <a:pt x="31" y="2"/>
                    </a:lnTo>
                    <a:lnTo>
                      <a:pt x="55" y="2"/>
                    </a:lnTo>
                    <a:lnTo>
                      <a:pt x="79" y="2"/>
                    </a:lnTo>
                    <a:lnTo>
                      <a:pt x="106" y="2"/>
                    </a:lnTo>
                    <a:lnTo>
                      <a:pt x="133" y="2"/>
                    </a:lnTo>
                    <a:lnTo>
                      <a:pt x="157" y="4"/>
                    </a:lnTo>
                    <a:lnTo>
                      <a:pt x="179" y="4"/>
                    </a:lnTo>
                    <a:lnTo>
                      <a:pt x="197" y="4"/>
                    </a:lnTo>
                    <a:lnTo>
                      <a:pt x="212" y="2"/>
                    </a:lnTo>
                    <a:lnTo>
                      <a:pt x="228" y="2"/>
                    </a:lnTo>
                    <a:lnTo>
                      <a:pt x="241" y="2"/>
                    </a:lnTo>
                    <a:lnTo>
                      <a:pt x="257" y="2"/>
                    </a:lnTo>
                    <a:lnTo>
                      <a:pt x="270" y="2"/>
                    </a:lnTo>
                    <a:lnTo>
                      <a:pt x="283" y="2"/>
                    </a:lnTo>
                    <a:lnTo>
                      <a:pt x="297" y="2"/>
                    </a:lnTo>
                    <a:lnTo>
                      <a:pt x="312" y="2"/>
                    </a:lnTo>
                    <a:close/>
                  </a:path>
                </a:pathLst>
              </a:custGeom>
              <a:solidFill>
                <a:srgbClr val="FFFF85"/>
              </a:solidFill>
              <a:ln w="9525">
                <a:noFill/>
                <a:round/>
                <a:headEnd/>
                <a:tailEnd/>
              </a:ln>
            </p:spPr>
            <p:txBody>
              <a:bodyPr/>
              <a:lstStyle/>
              <a:p>
                <a:endParaRPr lang="en-US"/>
              </a:p>
            </p:txBody>
          </p:sp>
          <p:sp>
            <p:nvSpPr>
              <p:cNvPr id="157749" name="Freeform 51"/>
              <p:cNvSpPr>
                <a:spLocks/>
              </p:cNvSpPr>
              <p:nvPr/>
            </p:nvSpPr>
            <p:spPr bwMode="auto">
              <a:xfrm>
                <a:off x="2678" y="1688"/>
                <a:ext cx="494" cy="23"/>
              </a:xfrm>
              <a:custGeom>
                <a:avLst/>
                <a:gdLst>
                  <a:gd name="T0" fmla="*/ 483 w 494"/>
                  <a:gd name="T1" fmla="*/ 0 h 23"/>
                  <a:gd name="T2" fmla="*/ 490 w 494"/>
                  <a:gd name="T3" fmla="*/ 0 h 23"/>
                  <a:gd name="T4" fmla="*/ 494 w 494"/>
                  <a:gd name="T5" fmla="*/ 3 h 23"/>
                  <a:gd name="T6" fmla="*/ 492 w 494"/>
                  <a:gd name="T7" fmla="*/ 7 h 23"/>
                  <a:gd name="T8" fmla="*/ 490 w 494"/>
                  <a:gd name="T9" fmla="*/ 14 h 23"/>
                  <a:gd name="T10" fmla="*/ 465 w 494"/>
                  <a:gd name="T11" fmla="*/ 14 h 23"/>
                  <a:gd name="T12" fmla="*/ 441 w 494"/>
                  <a:gd name="T13" fmla="*/ 14 h 23"/>
                  <a:gd name="T14" fmla="*/ 419 w 494"/>
                  <a:gd name="T15" fmla="*/ 16 h 23"/>
                  <a:gd name="T16" fmla="*/ 397 w 494"/>
                  <a:gd name="T17" fmla="*/ 18 h 23"/>
                  <a:gd name="T18" fmla="*/ 372 w 494"/>
                  <a:gd name="T19" fmla="*/ 18 h 23"/>
                  <a:gd name="T20" fmla="*/ 348 w 494"/>
                  <a:gd name="T21" fmla="*/ 20 h 23"/>
                  <a:gd name="T22" fmla="*/ 321 w 494"/>
                  <a:gd name="T23" fmla="*/ 20 h 23"/>
                  <a:gd name="T24" fmla="*/ 295 w 494"/>
                  <a:gd name="T25" fmla="*/ 20 h 23"/>
                  <a:gd name="T26" fmla="*/ 275 w 494"/>
                  <a:gd name="T27" fmla="*/ 20 h 23"/>
                  <a:gd name="T28" fmla="*/ 255 w 494"/>
                  <a:gd name="T29" fmla="*/ 20 h 23"/>
                  <a:gd name="T30" fmla="*/ 235 w 494"/>
                  <a:gd name="T31" fmla="*/ 20 h 23"/>
                  <a:gd name="T32" fmla="*/ 215 w 494"/>
                  <a:gd name="T33" fmla="*/ 20 h 23"/>
                  <a:gd name="T34" fmla="*/ 195 w 494"/>
                  <a:gd name="T35" fmla="*/ 20 h 23"/>
                  <a:gd name="T36" fmla="*/ 175 w 494"/>
                  <a:gd name="T37" fmla="*/ 23 h 23"/>
                  <a:gd name="T38" fmla="*/ 151 w 494"/>
                  <a:gd name="T39" fmla="*/ 23 h 23"/>
                  <a:gd name="T40" fmla="*/ 128 w 494"/>
                  <a:gd name="T41" fmla="*/ 23 h 23"/>
                  <a:gd name="T42" fmla="*/ 113 w 494"/>
                  <a:gd name="T43" fmla="*/ 23 h 23"/>
                  <a:gd name="T44" fmla="*/ 97 w 494"/>
                  <a:gd name="T45" fmla="*/ 23 h 23"/>
                  <a:gd name="T46" fmla="*/ 82 w 494"/>
                  <a:gd name="T47" fmla="*/ 23 h 23"/>
                  <a:gd name="T48" fmla="*/ 69 w 494"/>
                  <a:gd name="T49" fmla="*/ 23 h 23"/>
                  <a:gd name="T50" fmla="*/ 51 w 494"/>
                  <a:gd name="T51" fmla="*/ 23 h 23"/>
                  <a:gd name="T52" fmla="*/ 38 w 494"/>
                  <a:gd name="T53" fmla="*/ 23 h 23"/>
                  <a:gd name="T54" fmla="*/ 22 w 494"/>
                  <a:gd name="T55" fmla="*/ 23 h 23"/>
                  <a:gd name="T56" fmla="*/ 7 w 494"/>
                  <a:gd name="T57" fmla="*/ 23 h 23"/>
                  <a:gd name="T58" fmla="*/ 0 w 494"/>
                  <a:gd name="T59" fmla="*/ 16 h 23"/>
                  <a:gd name="T60" fmla="*/ 4 w 494"/>
                  <a:gd name="T61" fmla="*/ 11 h 23"/>
                  <a:gd name="T62" fmla="*/ 15 w 494"/>
                  <a:gd name="T63" fmla="*/ 9 h 23"/>
                  <a:gd name="T64" fmla="*/ 33 w 494"/>
                  <a:gd name="T65" fmla="*/ 7 h 23"/>
                  <a:gd name="T66" fmla="*/ 51 w 494"/>
                  <a:gd name="T67" fmla="*/ 7 h 23"/>
                  <a:gd name="T68" fmla="*/ 71 w 494"/>
                  <a:gd name="T69" fmla="*/ 7 h 23"/>
                  <a:gd name="T70" fmla="*/ 89 w 494"/>
                  <a:gd name="T71" fmla="*/ 7 h 23"/>
                  <a:gd name="T72" fmla="*/ 104 w 494"/>
                  <a:gd name="T73" fmla="*/ 7 h 23"/>
                  <a:gd name="T74" fmla="*/ 131 w 494"/>
                  <a:gd name="T75" fmla="*/ 7 h 23"/>
                  <a:gd name="T76" fmla="*/ 157 w 494"/>
                  <a:gd name="T77" fmla="*/ 7 h 23"/>
                  <a:gd name="T78" fmla="*/ 184 w 494"/>
                  <a:gd name="T79" fmla="*/ 7 h 23"/>
                  <a:gd name="T80" fmla="*/ 211 w 494"/>
                  <a:gd name="T81" fmla="*/ 7 h 23"/>
                  <a:gd name="T82" fmla="*/ 237 w 494"/>
                  <a:gd name="T83" fmla="*/ 7 h 23"/>
                  <a:gd name="T84" fmla="*/ 264 w 494"/>
                  <a:gd name="T85" fmla="*/ 7 h 23"/>
                  <a:gd name="T86" fmla="*/ 290 w 494"/>
                  <a:gd name="T87" fmla="*/ 7 h 23"/>
                  <a:gd name="T88" fmla="*/ 319 w 494"/>
                  <a:gd name="T89" fmla="*/ 7 h 23"/>
                  <a:gd name="T90" fmla="*/ 337 w 494"/>
                  <a:gd name="T91" fmla="*/ 7 h 23"/>
                  <a:gd name="T92" fmla="*/ 357 w 494"/>
                  <a:gd name="T93" fmla="*/ 7 h 23"/>
                  <a:gd name="T94" fmla="*/ 377 w 494"/>
                  <a:gd name="T95" fmla="*/ 5 h 23"/>
                  <a:gd name="T96" fmla="*/ 397 w 494"/>
                  <a:gd name="T97" fmla="*/ 5 h 23"/>
                  <a:gd name="T98" fmla="*/ 417 w 494"/>
                  <a:gd name="T99" fmla="*/ 3 h 23"/>
                  <a:gd name="T100" fmla="*/ 437 w 494"/>
                  <a:gd name="T101" fmla="*/ 3 h 23"/>
                  <a:gd name="T102" fmla="*/ 459 w 494"/>
                  <a:gd name="T103" fmla="*/ 0 h 23"/>
                  <a:gd name="T104" fmla="*/ 483 w 494"/>
                  <a:gd name="T105" fmla="*/ 0 h 23"/>
                  <a:gd name="T106" fmla="*/ 483 w 494"/>
                  <a:gd name="T107" fmla="*/ 0 h 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4"/>
                  <a:gd name="T163" fmla="*/ 0 h 23"/>
                  <a:gd name="T164" fmla="*/ 494 w 494"/>
                  <a:gd name="T165" fmla="*/ 23 h 2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4" h="23">
                    <a:moveTo>
                      <a:pt x="483" y="0"/>
                    </a:moveTo>
                    <a:lnTo>
                      <a:pt x="490" y="0"/>
                    </a:lnTo>
                    <a:lnTo>
                      <a:pt x="494" y="3"/>
                    </a:lnTo>
                    <a:lnTo>
                      <a:pt x="492" y="7"/>
                    </a:lnTo>
                    <a:lnTo>
                      <a:pt x="490" y="14"/>
                    </a:lnTo>
                    <a:lnTo>
                      <a:pt x="465" y="14"/>
                    </a:lnTo>
                    <a:lnTo>
                      <a:pt x="441" y="14"/>
                    </a:lnTo>
                    <a:lnTo>
                      <a:pt x="419" y="16"/>
                    </a:lnTo>
                    <a:lnTo>
                      <a:pt x="397" y="18"/>
                    </a:lnTo>
                    <a:lnTo>
                      <a:pt x="372" y="18"/>
                    </a:lnTo>
                    <a:lnTo>
                      <a:pt x="348" y="20"/>
                    </a:lnTo>
                    <a:lnTo>
                      <a:pt x="321" y="20"/>
                    </a:lnTo>
                    <a:lnTo>
                      <a:pt x="295" y="20"/>
                    </a:lnTo>
                    <a:lnTo>
                      <a:pt x="275" y="20"/>
                    </a:lnTo>
                    <a:lnTo>
                      <a:pt x="255" y="20"/>
                    </a:lnTo>
                    <a:lnTo>
                      <a:pt x="235" y="20"/>
                    </a:lnTo>
                    <a:lnTo>
                      <a:pt x="215" y="20"/>
                    </a:lnTo>
                    <a:lnTo>
                      <a:pt x="195" y="20"/>
                    </a:lnTo>
                    <a:lnTo>
                      <a:pt x="175" y="23"/>
                    </a:lnTo>
                    <a:lnTo>
                      <a:pt x="151" y="23"/>
                    </a:lnTo>
                    <a:lnTo>
                      <a:pt x="128" y="23"/>
                    </a:lnTo>
                    <a:lnTo>
                      <a:pt x="113" y="23"/>
                    </a:lnTo>
                    <a:lnTo>
                      <a:pt x="97" y="23"/>
                    </a:lnTo>
                    <a:lnTo>
                      <a:pt x="82" y="23"/>
                    </a:lnTo>
                    <a:lnTo>
                      <a:pt x="69" y="23"/>
                    </a:lnTo>
                    <a:lnTo>
                      <a:pt x="51" y="23"/>
                    </a:lnTo>
                    <a:lnTo>
                      <a:pt x="38" y="23"/>
                    </a:lnTo>
                    <a:lnTo>
                      <a:pt x="22" y="23"/>
                    </a:lnTo>
                    <a:lnTo>
                      <a:pt x="7" y="23"/>
                    </a:lnTo>
                    <a:lnTo>
                      <a:pt x="0" y="16"/>
                    </a:lnTo>
                    <a:lnTo>
                      <a:pt x="4" y="11"/>
                    </a:lnTo>
                    <a:lnTo>
                      <a:pt x="15" y="9"/>
                    </a:lnTo>
                    <a:lnTo>
                      <a:pt x="33" y="7"/>
                    </a:lnTo>
                    <a:lnTo>
                      <a:pt x="51" y="7"/>
                    </a:lnTo>
                    <a:lnTo>
                      <a:pt x="71" y="7"/>
                    </a:lnTo>
                    <a:lnTo>
                      <a:pt x="89" y="7"/>
                    </a:lnTo>
                    <a:lnTo>
                      <a:pt x="104" y="7"/>
                    </a:lnTo>
                    <a:lnTo>
                      <a:pt x="131" y="7"/>
                    </a:lnTo>
                    <a:lnTo>
                      <a:pt x="157" y="7"/>
                    </a:lnTo>
                    <a:lnTo>
                      <a:pt x="184" y="7"/>
                    </a:lnTo>
                    <a:lnTo>
                      <a:pt x="211" y="7"/>
                    </a:lnTo>
                    <a:lnTo>
                      <a:pt x="237" y="7"/>
                    </a:lnTo>
                    <a:lnTo>
                      <a:pt x="264" y="7"/>
                    </a:lnTo>
                    <a:lnTo>
                      <a:pt x="290" y="7"/>
                    </a:lnTo>
                    <a:lnTo>
                      <a:pt x="319" y="7"/>
                    </a:lnTo>
                    <a:lnTo>
                      <a:pt x="337" y="7"/>
                    </a:lnTo>
                    <a:lnTo>
                      <a:pt x="357" y="7"/>
                    </a:lnTo>
                    <a:lnTo>
                      <a:pt x="377" y="5"/>
                    </a:lnTo>
                    <a:lnTo>
                      <a:pt x="397" y="5"/>
                    </a:lnTo>
                    <a:lnTo>
                      <a:pt x="417" y="3"/>
                    </a:lnTo>
                    <a:lnTo>
                      <a:pt x="437" y="3"/>
                    </a:lnTo>
                    <a:lnTo>
                      <a:pt x="459" y="0"/>
                    </a:lnTo>
                    <a:lnTo>
                      <a:pt x="483" y="0"/>
                    </a:lnTo>
                    <a:close/>
                  </a:path>
                </a:pathLst>
              </a:custGeom>
              <a:solidFill>
                <a:srgbClr val="FFFF85"/>
              </a:solidFill>
              <a:ln w="9525">
                <a:noFill/>
                <a:round/>
                <a:headEnd/>
                <a:tailEnd/>
              </a:ln>
            </p:spPr>
            <p:txBody>
              <a:bodyPr/>
              <a:lstStyle/>
              <a:p>
                <a:endParaRPr lang="en-US"/>
              </a:p>
            </p:txBody>
          </p:sp>
          <p:sp>
            <p:nvSpPr>
              <p:cNvPr id="157750" name="Freeform 52"/>
              <p:cNvSpPr>
                <a:spLocks/>
              </p:cNvSpPr>
              <p:nvPr/>
            </p:nvSpPr>
            <p:spPr bwMode="auto">
              <a:xfrm>
                <a:off x="2673" y="1294"/>
                <a:ext cx="497" cy="18"/>
              </a:xfrm>
              <a:custGeom>
                <a:avLst/>
                <a:gdLst>
                  <a:gd name="T0" fmla="*/ 311 w 497"/>
                  <a:gd name="T1" fmla="*/ 2 h 18"/>
                  <a:gd name="T2" fmla="*/ 326 w 497"/>
                  <a:gd name="T3" fmla="*/ 0 h 18"/>
                  <a:gd name="T4" fmla="*/ 346 w 497"/>
                  <a:gd name="T5" fmla="*/ 0 h 18"/>
                  <a:gd name="T6" fmla="*/ 366 w 497"/>
                  <a:gd name="T7" fmla="*/ 0 h 18"/>
                  <a:gd name="T8" fmla="*/ 388 w 497"/>
                  <a:gd name="T9" fmla="*/ 0 h 18"/>
                  <a:gd name="T10" fmla="*/ 408 w 497"/>
                  <a:gd name="T11" fmla="*/ 0 h 18"/>
                  <a:gd name="T12" fmla="*/ 428 w 497"/>
                  <a:gd name="T13" fmla="*/ 0 h 18"/>
                  <a:gd name="T14" fmla="*/ 448 w 497"/>
                  <a:gd name="T15" fmla="*/ 0 h 18"/>
                  <a:gd name="T16" fmla="*/ 466 w 497"/>
                  <a:gd name="T17" fmla="*/ 0 h 18"/>
                  <a:gd name="T18" fmla="*/ 473 w 497"/>
                  <a:gd name="T19" fmla="*/ 0 h 18"/>
                  <a:gd name="T20" fmla="*/ 481 w 497"/>
                  <a:gd name="T21" fmla="*/ 0 h 18"/>
                  <a:gd name="T22" fmla="*/ 488 w 497"/>
                  <a:gd name="T23" fmla="*/ 2 h 18"/>
                  <a:gd name="T24" fmla="*/ 493 w 497"/>
                  <a:gd name="T25" fmla="*/ 4 h 18"/>
                  <a:gd name="T26" fmla="*/ 495 w 497"/>
                  <a:gd name="T27" fmla="*/ 4 h 18"/>
                  <a:gd name="T28" fmla="*/ 497 w 497"/>
                  <a:gd name="T29" fmla="*/ 7 h 18"/>
                  <a:gd name="T30" fmla="*/ 493 w 497"/>
                  <a:gd name="T31" fmla="*/ 7 h 18"/>
                  <a:gd name="T32" fmla="*/ 490 w 497"/>
                  <a:gd name="T33" fmla="*/ 11 h 18"/>
                  <a:gd name="T34" fmla="*/ 450 w 497"/>
                  <a:gd name="T35" fmla="*/ 11 h 18"/>
                  <a:gd name="T36" fmla="*/ 411 w 497"/>
                  <a:gd name="T37" fmla="*/ 13 h 18"/>
                  <a:gd name="T38" fmla="*/ 368 w 497"/>
                  <a:gd name="T39" fmla="*/ 13 h 18"/>
                  <a:gd name="T40" fmla="*/ 329 w 497"/>
                  <a:gd name="T41" fmla="*/ 13 h 18"/>
                  <a:gd name="T42" fmla="*/ 284 w 497"/>
                  <a:gd name="T43" fmla="*/ 13 h 18"/>
                  <a:gd name="T44" fmla="*/ 242 w 497"/>
                  <a:gd name="T45" fmla="*/ 15 h 18"/>
                  <a:gd name="T46" fmla="*/ 198 w 497"/>
                  <a:gd name="T47" fmla="*/ 15 h 18"/>
                  <a:gd name="T48" fmla="*/ 158 w 497"/>
                  <a:gd name="T49" fmla="*/ 18 h 18"/>
                  <a:gd name="T50" fmla="*/ 142 w 497"/>
                  <a:gd name="T51" fmla="*/ 18 h 18"/>
                  <a:gd name="T52" fmla="*/ 125 w 497"/>
                  <a:gd name="T53" fmla="*/ 18 h 18"/>
                  <a:gd name="T54" fmla="*/ 107 w 497"/>
                  <a:gd name="T55" fmla="*/ 18 h 18"/>
                  <a:gd name="T56" fmla="*/ 89 w 497"/>
                  <a:gd name="T57" fmla="*/ 18 h 18"/>
                  <a:gd name="T58" fmla="*/ 69 w 497"/>
                  <a:gd name="T59" fmla="*/ 15 h 18"/>
                  <a:gd name="T60" fmla="*/ 51 w 497"/>
                  <a:gd name="T61" fmla="*/ 15 h 18"/>
                  <a:gd name="T62" fmla="*/ 36 w 497"/>
                  <a:gd name="T63" fmla="*/ 15 h 18"/>
                  <a:gd name="T64" fmla="*/ 23 w 497"/>
                  <a:gd name="T65" fmla="*/ 15 h 18"/>
                  <a:gd name="T66" fmla="*/ 14 w 497"/>
                  <a:gd name="T67" fmla="*/ 15 h 18"/>
                  <a:gd name="T68" fmla="*/ 7 w 497"/>
                  <a:gd name="T69" fmla="*/ 13 h 18"/>
                  <a:gd name="T70" fmla="*/ 3 w 497"/>
                  <a:gd name="T71" fmla="*/ 11 h 18"/>
                  <a:gd name="T72" fmla="*/ 0 w 497"/>
                  <a:gd name="T73" fmla="*/ 11 h 18"/>
                  <a:gd name="T74" fmla="*/ 0 w 497"/>
                  <a:gd name="T75" fmla="*/ 7 h 18"/>
                  <a:gd name="T76" fmla="*/ 3 w 497"/>
                  <a:gd name="T77" fmla="*/ 7 h 18"/>
                  <a:gd name="T78" fmla="*/ 5 w 497"/>
                  <a:gd name="T79" fmla="*/ 4 h 18"/>
                  <a:gd name="T80" fmla="*/ 12 w 497"/>
                  <a:gd name="T81" fmla="*/ 4 h 18"/>
                  <a:gd name="T82" fmla="*/ 32 w 497"/>
                  <a:gd name="T83" fmla="*/ 2 h 18"/>
                  <a:gd name="T84" fmla="*/ 56 w 497"/>
                  <a:gd name="T85" fmla="*/ 2 h 18"/>
                  <a:gd name="T86" fmla="*/ 80 w 497"/>
                  <a:gd name="T87" fmla="*/ 2 h 18"/>
                  <a:gd name="T88" fmla="*/ 107 w 497"/>
                  <a:gd name="T89" fmla="*/ 2 h 18"/>
                  <a:gd name="T90" fmla="*/ 133 w 497"/>
                  <a:gd name="T91" fmla="*/ 2 h 18"/>
                  <a:gd name="T92" fmla="*/ 158 w 497"/>
                  <a:gd name="T93" fmla="*/ 4 h 18"/>
                  <a:gd name="T94" fmla="*/ 180 w 497"/>
                  <a:gd name="T95" fmla="*/ 4 h 18"/>
                  <a:gd name="T96" fmla="*/ 198 w 497"/>
                  <a:gd name="T97" fmla="*/ 4 h 18"/>
                  <a:gd name="T98" fmla="*/ 213 w 497"/>
                  <a:gd name="T99" fmla="*/ 2 h 18"/>
                  <a:gd name="T100" fmla="*/ 229 w 497"/>
                  <a:gd name="T101" fmla="*/ 2 h 18"/>
                  <a:gd name="T102" fmla="*/ 242 w 497"/>
                  <a:gd name="T103" fmla="*/ 2 h 18"/>
                  <a:gd name="T104" fmla="*/ 258 w 497"/>
                  <a:gd name="T105" fmla="*/ 2 h 18"/>
                  <a:gd name="T106" fmla="*/ 271 w 497"/>
                  <a:gd name="T107" fmla="*/ 2 h 18"/>
                  <a:gd name="T108" fmla="*/ 284 w 497"/>
                  <a:gd name="T109" fmla="*/ 2 h 18"/>
                  <a:gd name="T110" fmla="*/ 298 w 497"/>
                  <a:gd name="T111" fmla="*/ 2 h 18"/>
                  <a:gd name="T112" fmla="*/ 311 w 497"/>
                  <a:gd name="T113" fmla="*/ 2 h 18"/>
                  <a:gd name="T114" fmla="*/ 311 w 497"/>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7"/>
                  <a:gd name="T175" fmla="*/ 0 h 18"/>
                  <a:gd name="T176" fmla="*/ 497 w 497"/>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7" h="18">
                    <a:moveTo>
                      <a:pt x="311" y="2"/>
                    </a:moveTo>
                    <a:lnTo>
                      <a:pt x="326" y="0"/>
                    </a:lnTo>
                    <a:lnTo>
                      <a:pt x="346" y="0"/>
                    </a:lnTo>
                    <a:lnTo>
                      <a:pt x="366" y="0"/>
                    </a:lnTo>
                    <a:lnTo>
                      <a:pt x="388" y="0"/>
                    </a:lnTo>
                    <a:lnTo>
                      <a:pt x="408" y="0"/>
                    </a:lnTo>
                    <a:lnTo>
                      <a:pt x="428" y="0"/>
                    </a:lnTo>
                    <a:lnTo>
                      <a:pt x="448" y="0"/>
                    </a:lnTo>
                    <a:lnTo>
                      <a:pt x="466" y="0"/>
                    </a:lnTo>
                    <a:lnTo>
                      <a:pt x="473" y="0"/>
                    </a:lnTo>
                    <a:lnTo>
                      <a:pt x="481" y="0"/>
                    </a:lnTo>
                    <a:lnTo>
                      <a:pt x="488" y="2"/>
                    </a:lnTo>
                    <a:lnTo>
                      <a:pt x="493" y="4"/>
                    </a:lnTo>
                    <a:lnTo>
                      <a:pt x="495" y="4"/>
                    </a:lnTo>
                    <a:lnTo>
                      <a:pt x="497" y="7"/>
                    </a:lnTo>
                    <a:lnTo>
                      <a:pt x="493" y="7"/>
                    </a:lnTo>
                    <a:lnTo>
                      <a:pt x="490" y="11"/>
                    </a:lnTo>
                    <a:lnTo>
                      <a:pt x="450" y="11"/>
                    </a:lnTo>
                    <a:lnTo>
                      <a:pt x="411" y="13"/>
                    </a:lnTo>
                    <a:lnTo>
                      <a:pt x="368" y="13"/>
                    </a:lnTo>
                    <a:lnTo>
                      <a:pt x="329" y="13"/>
                    </a:lnTo>
                    <a:lnTo>
                      <a:pt x="284" y="13"/>
                    </a:lnTo>
                    <a:lnTo>
                      <a:pt x="242" y="15"/>
                    </a:lnTo>
                    <a:lnTo>
                      <a:pt x="198" y="15"/>
                    </a:lnTo>
                    <a:lnTo>
                      <a:pt x="158" y="18"/>
                    </a:lnTo>
                    <a:lnTo>
                      <a:pt x="142" y="18"/>
                    </a:lnTo>
                    <a:lnTo>
                      <a:pt x="125" y="18"/>
                    </a:lnTo>
                    <a:lnTo>
                      <a:pt x="107" y="18"/>
                    </a:lnTo>
                    <a:lnTo>
                      <a:pt x="89" y="18"/>
                    </a:lnTo>
                    <a:lnTo>
                      <a:pt x="69" y="15"/>
                    </a:lnTo>
                    <a:lnTo>
                      <a:pt x="51" y="15"/>
                    </a:lnTo>
                    <a:lnTo>
                      <a:pt x="36" y="15"/>
                    </a:lnTo>
                    <a:lnTo>
                      <a:pt x="23" y="15"/>
                    </a:lnTo>
                    <a:lnTo>
                      <a:pt x="14" y="15"/>
                    </a:lnTo>
                    <a:lnTo>
                      <a:pt x="7" y="13"/>
                    </a:lnTo>
                    <a:lnTo>
                      <a:pt x="3" y="11"/>
                    </a:lnTo>
                    <a:lnTo>
                      <a:pt x="0" y="11"/>
                    </a:lnTo>
                    <a:lnTo>
                      <a:pt x="0" y="7"/>
                    </a:lnTo>
                    <a:lnTo>
                      <a:pt x="3" y="7"/>
                    </a:lnTo>
                    <a:lnTo>
                      <a:pt x="5" y="4"/>
                    </a:lnTo>
                    <a:lnTo>
                      <a:pt x="12" y="4"/>
                    </a:lnTo>
                    <a:lnTo>
                      <a:pt x="32" y="2"/>
                    </a:lnTo>
                    <a:lnTo>
                      <a:pt x="56" y="2"/>
                    </a:lnTo>
                    <a:lnTo>
                      <a:pt x="80" y="2"/>
                    </a:lnTo>
                    <a:lnTo>
                      <a:pt x="107" y="2"/>
                    </a:lnTo>
                    <a:lnTo>
                      <a:pt x="133" y="2"/>
                    </a:lnTo>
                    <a:lnTo>
                      <a:pt x="158" y="4"/>
                    </a:lnTo>
                    <a:lnTo>
                      <a:pt x="180" y="4"/>
                    </a:lnTo>
                    <a:lnTo>
                      <a:pt x="198" y="4"/>
                    </a:lnTo>
                    <a:lnTo>
                      <a:pt x="213" y="2"/>
                    </a:lnTo>
                    <a:lnTo>
                      <a:pt x="229" y="2"/>
                    </a:lnTo>
                    <a:lnTo>
                      <a:pt x="242" y="2"/>
                    </a:lnTo>
                    <a:lnTo>
                      <a:pt x="258" y="2"/>
                    </a:lnTo>
                    <a:lnTo>
                      <a:pt x="271" y="2"/>
                    </a:lnTo>
                    <a:lnTo>
                      <a:pt x="284" y="2"/>
                    </a:lnTo>
                    <a:lnTo>
                      <a:pt x="298" y="2"/>
                    </a:lnTo>
                    <a:lnTo>
                      <a:pt x="311" y="2"/>
                    </a:lnTo>
                    <a:close/>
                  </a:path>
                </a:pathLst>
              </a:custGeom>
              <a:solidFill>
                <a:srgbClr val="FFFF85"/>
              </a:solidFill>
              <a:ln w="9525">
                <a:noFill/>
                <a:round/>
                <a:headEnd/>
                <a:tailEnd/>
              </a:ln>
            </p:spPr>
            <p:txBody>
              <a:bodyPr/>
              <a:lstStyle/>
              <a:p>
                <a:endParaRPr lang="en-US"/>
              </a:p>
            </p:txBody>
          </p:sp>
          <p:sp>
            <p:nvSpPr>
              <p:cNvPr id="157751" name="Freeform 53"/>
              <p:cNvSpPr>
                <a:spLocks/>
              </p:cNvSpPr>
              <p:nvPr/>
            </p:nvSpPr>
            <p:spPr bwMode="auto">
              <a:xfrm>
                <a:off x="2920" y="1788"/>
                <a:ext cx="243" cy="22"/>
              </a:xfrm>
              <a:custGeom>
                <a:avLst/>
                <a:gdLst>
                  <a:gd name="T0" fmla="*/ 188 w 243"/>
                  <a:gd name="T1" fmla="*/ 2 h 22"/>
                  <a:gd name="T2" fmla="*/ 192 w 243"/>
                  <a:gd name="T3" fmla="*/ 0 h 22"/>
                  <a:gd name="T4" fmla="*/ 199 w 243"/>
                  <a:gd name="T5" fmla="*/ 0 h 22"/>
                  <a:gd name="T6" fmla="*/ 206 w 243"/>
                  <a:gd name="T7" fmla="*/ 0 h 22"/>
                  <a:gd name="T8" fmla="*/ 212 w 243"/>
                  <a:gd name="T9" fmla="*/ 0 h 22"/>
                  <a:gd name="T10" fmla="*/ 221 w 243"/>
                  <a:gd name="T11" fmla="*/ 0 h 22"/>
                  <a:gd name="T12" fmla="*/ 228 w 243"/>
                  <a:gd name="T13" fmla="*/ 0 h 22"/>
                  <a:gd name="T14" fmla="*/ 232 w 243"/>
                  <a:gd name="T15" fmla="*/ 0 h 22"/>
                  <a:gd name="T16" fmla="*/ 239 w 243"/>
                  <a:gd name="T17" fmla="*/ 2 h 22"/>
                  <a:gd name="T18" fmla="*/ 243 w 243"/>
                  <a:gd name="T19" fmla="*/ 5 h 22"/>
                  <a:gd name="T20" fmla="*/ 239 w 243"/>
                  <a:gd name="T21" fmla="*/ 11 h 22"/>
                  <a:gd name="T22" fmla="*/ 230 w 243"/>
                  <a:gd name="T23" fmla="*/ 13 h 22"/>
                  <a:gd name="T24" fmla="*/ 219 w 243"/>
                  <a:gd name="T25" fmla="*/ 16 h 22"/>
                  <a:gd name="T26" fmla="*/ 208 w 243"/>
                  <a:gd name="T27" fmla="*/ 16 h 22"/>
                  <a:gd name="T28" fmla="*/ 197 w 243"/>
                  <a:gd name="T29" fmla="*/ 16 h 22"/>
                  <a:gd name="T30" fmla="*/ 186 w 243"/>
                  <a:gd name="T31" fmla="*/ 16 h 22"/>
                  <a:gd name="T32" fmla="*/ 175 w 243"/>
                  <a:gd name="T33" fmla="*/ 16 h 22"/>
                  <a:gd name="T34" fmla="*/ 164 w 243"/>
                  <a:gd name="T35" fmla="*/ 16 h 22"/>
                  <a:gd name="T36" fmla="*/ 152 w 243"/>
                  <a:gd name="T37" fmla="*/ 18 h 22"/>
                  <a:gd name="T38" fmla="*/ 135 w 243"/>
                  <a:gd name="T39" fmla="*/ 18 h 22"/>
                  <a:gd name="T40" fmla="*/ 117 w 243"/>
                  <a:gd name="T41" fmla="*/ 18 h 22"/>
                  <a:gd name="T42" fmla="*/ 99 w 243"/>
                  <a:gd name="T43" fmla="*/ 18 h 22"/>
                  <a:gd name="T44" fmla="*/ 82 w 243"/>
                  <a:gd name="T45" fmla="*/ 20 h 22"/>
                  <a:gd name="T46" fmla="*/ 62 w 243"/>
                  <a:gd name="T47" fmla="*/ 20 h 22"/>
                  <a:gd name="T48" fmla="*/ 44 w 243"/>
                  <a:gd name="T49" fmla="*/ 20 h 22"/>
                  <a:gd name="T50" fmla="*/ 26 w 243"/>
                  <a:gd name="T51" fmla="*/ 20 h 22"/>
                  <a:gd name="T52" fmla="*/ 8 w 243"/>
                  <a:gd name="T53" fmla="*/ 22 h 22"/>
                  <a:gd name="T54" fmla="*/ 2 w 243"/>
                  <a:gd name="T55" fmla="*/ 20 h 22"/>
                  <a:gd name="T56" fmla="*/ 0 w 243"/>
                  <a:gd name="T57" fmla="*/ 16 h 22"/>
                  <a:gd name="T58" fmla="*/ 0 w 243"/>
                  <a:gd name="T59" fmla="*/ 13 h 22"/>
                  <a:gd name="T60" fmla="*/ 6 w 243"/>
                  <a:gd name="T61" fmla="*/ 9 h 22"/>
                  <a:gd name="T62" fmla="*/ 15 w 243"/>
                  <a:gd name="T63" fmla="*/ 9 h 22"/>
                  <a:gd name="T64" fmla="*/ 28 w 243"/>
                  <a:gd name="T65" fmla="*/ 7 h 22"/>
                  <a:gd name="T66" fmla="*/ 37 w 243"/>
                  <a:gd name="T67" fmla="*/ 7 h 22"/>
                  <a:gd name="T68" fmla="*/ 48 w 243"/>
                  <a:gd name="T69" fmla="*/ 7 h 22"/>
                  <a:gd name="T70" fmla="*/ 59 w 243"/>
                  <a:gd name="T71" fmla="*/ 7 h 22"/>
                  <a:gd name="T72" fmla="*/ 70 w 243"/>
                  <a:gd name="T73" fmla="*/ 7 h 22"/>
                  <a:gd name="T74" fmla="*/ 82 w 243"/>
                  <a:gd name="T75" fmla="*/ 7 h 22"/>
                  <a:gd name="T76" fmla="*/ 95 w 243"/>
                  <a:gd name="T77" fmla="*/ 7 h 22"/>
                  <a:gd name="T78" fmla="*/ 106 w 243"/>
                  <a:gd name="T79" fmla="*/ 5 h 22"/>
                  <a:gd name="T80" fmla="*/ 117 w 243"/>
                  <a:gd name="T81" fmla="*/ 5 h 22"/>
                  <a:gd name="T82" fmla="*/ 128 w 243"/>
                  <a:gd name="T83" fmla="*/ 2 h 22"/>
                  <a:gd name="T84" fmla="*/ 141 w 243"/>
                  <a:gd name="T85" fmla="*/ 2 h 22"/>
                  <a:gd name="T86" fmla="*/ 152 w 243"/>
                  <a:gd name="T87" fmla="*/ 2 h 22"/>
                  <a:gd name="T88" fmla="*/ 164 w 243"/>
                  <a:gd name="T89" fmla="*/ 2 h 22"/>
                  <a:gd name="T90" fmla="*/ 175 w 243"/>
                  <a:gd name="T91" fmla="*/ 2 h 22"/>
                  <a:gd name="T92" fmla="*/ 188 w 243"/>
                  <a:gd name="T93" fmla="*/ 2 h 22"/>
                  <a:gd name="T94" fmla="*/ 188 w 243"/>
                  <a:gd name="T95" fmla="*/ 2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3"/>
                  <a:gd name="T145" fmla="*/ 0 h 22"/>
                  <a:gd name="T146" fmla="*/ 243 w 243"/>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3" h="22">
                    <a:moveTo>
                      <a:pt x="188" y="2"/>
                    </a:moveTo>
                    <a:lnTo>
                      <a:pt x="192" y="0"/>
                    </a:lnTo>
                    <a:lnTo>
                      <a:pt x="199" y="0"/>
                    </a:lnTo>
                    <a:lnTo>
                      <a:pt x="206" y="0"/>
                    </a:lnTo>
                    <a:lnTo>
                      <a:pt x="212" y="0"/>
                    </a:lnTo>
                    <a:lnTo>
                      <a:pt x="221" y="0"/>
                    </a:lnTo>
                    <a:lnTo>
                      <a:pt x="228" y="0"/>
                    </a:lnTo>
                    <a:lnTo>
                      <a:pt x="232" y="0"/>
                    </a:lnTo>
                    <a:lnTo>
                      <a:pt x="239" y="2"/>
                    </a:lnTo>
                    <a:lnTo>
                      <a:pt x="243" y="5"/>
                    </a:lnTo>
                    <a:lnTo>
                      <a:pt x="239" y="11"/>
                    </a:lnTo>
                    <a:lnTo>
                      <a:pt x="230" y="13"/>
                    </a:lnTo>
                    <a:lnTo>
                      <a:pt x="219" y="16"/>
                    </a:lnTo>
                    <a:lnTo>
                      <a:pt x="208" y="16"/>
                    </a:lnTo>
                    <a:lnTo>
                      <a:pt x="197" y="16"/>
                    </a:lnTo>
                    <a:lnTo>
                      <a:pt x="186" y="16"/>
                    </a:lnTo>
                    <a:lnTo>
                      <a:pt x="175" y="16"/>
                    </a:lnTo>
                    <a:lnTo>
                      <a:pt x="164" y="16"/>
                    </a:lnTo>
                    <a:lnTo>
                      <a:pt x="152" y="18"/>
                    </a:lnTo>
                    <a:lnTo>
                      <a:pt x="135" y="18"/>
                    </a:lnTo>
                    <a:lnTo>
                      <a:pt x="117" y="18"/>
                    </a:lnTo>
                    <a:lnTo>
                      <a:pt x="99" y="18"/>
                    </a:lnTo>
                    <a:lnTo>
                      <a:pt x="82" y="20"/>
                    </a:lnTo>
                    <a:lnTo>
                      <a:pt x="62" y="20"/>
                    </a:lnTo>
                    <a:lnTo>
                      <a:pt x="44" y="20"/>
                    </a:lnTo>
                    <a:lnTo>
                      <a:pt x="26" y="20"/>
                    </a:lnTo>
                    <a:lnTo>
                      <a:pt x="8" y="22"/>
                    </a:lnTo>
                    <a:lnTo>
                      <a:pt x="2" y="20"/>
                    </a:lnTo>
                    <a:lnTo>
                      <a:pt x="0" y="16"/>
                    </a:lnTo>
                    <a:lnTo>
                      <a:pt x="0" y="13"/>
                    </a:lnTo>
                    <a:lnTo>
                      <a:pt x="6" y="9"/>
                    </a:lnTo>
                    <a:lnTo>
                      <a:pt x="15" y="9"/>
                    </a:lnTo>
                    <a:lnTo>
                      <a:pt x="28" y="7"/>
                    </a:lnTo>
                    <a:lnTo>
                      <a:pt x="37" y="7"/>
                    </a:lnTo>
                    <a:lnTo>
                      <a:pt x="48" y="7"/>
                    </a:lnTo>
                    <a:lnTo>
                      <a:pt x="59" y="7"/>
                    </a:lnTo>
                    <a:lnTo>
                      <a:pt x="70" y="7"/>
                    </a:lnTo>
                    <a:lnTo>
                      <a:pt x="82" y="7"/>
                    </a:lnTo>
                    <a:lnTo>
                      <a:pt x="95" y="7"/>
                    </a:lnTo>
                    <a:lnTo>
                      <a:pt x="106" y="5"/>
                    </a:lnTo>
                    <a:lnTo>
                      <a:pt x="117" y="5"/>
                    </a:lnTo>
                    <a:lnTo>
                      <a:pt x="128" y="2"/>
                    </a:lnTo>
                    <a:lnTo>
                      <a:pt x="141" y="2"/>
                    </a:lnTo>
                    <a:lnTo>
                      <a:pt x="152" y="2"/>
                    </a:lnTo>
                    <a:lnTo>
                      <a:pt x="164" y="2"/>
                    </a:lnTo>
                    <a:lnTo>
                      <a:pt x="175" y="2"/>
                    </a:lnTo>
                    <a:lnTo>
                      <a:pt x="188" y="2"/>
                    </a:lnTo>
                    <a:close/>
                  </a:path>
                </a:pathLst>
              </a:custGeom>
              <a:solidFill>
                <a:srgbClr val="FFFF85"/>
              </a:solidFill>
              <a:ln w="9525">
                <a:noFill/>
                <a:round/>
                <a:headEnd/>
                <a:tailEnd/>
              </a:ln>
            </p:spPr>
            <p:txBody>
              <a:bodyPr/>
              <a:lstStyle/>
              <a:p>
                <a:endParaRPr lang="en-US"/>
              </a:p>
            </p:txBody>
          </p:sp>
          <p:sp>
            <p:nvSpPr>
              <p:cNvPr id="157752" name="Freeform 54"/>
              <p:cNvSpPr>
                <a:spLocks/>
              </p:cNvSpPr>
              <p:nvPr/>
            </p:nvSpPr>
            <p:spPr bwMode="auto">
              <a:xfrm>
                <a:off x="2718" y="1799"/>
                <a:ext cx="151" cy="18"/>
              </a:xfrm>
              <a:custGeom>
                <a:avLst/>
                <a:gdLst>
                  <a:gd name="T0" fmla="*/ 42 w 151"/>
                  <a:gd name="T1" fmla="*/ 2 h 18"/>
                  <a:gd name="T2" fmla="*/ 53 w 151"/>
                  <a:gd name="T3" fmla="*/ 2 h 18"/>
                  <a:gd name="T4" fmla="*/ 64 w 151"/>
                  <a:gd name="T5" fmla="*/ 2 h 18"/>
                  <a:gd name="T6" fmla="*/ 77 w 151"/>
                  <a:gd name="T7" fmla="*/ 2 h 18"/>
                  <a:gd name="T8" fmla="*/ 93 w 151"/>
                  <a:gd name="T9" fmla="*/ 2 h 18"/>
                  <a:gd name="T10" fmla="*/ 106 w 151"/>
                  <a:gd name="T11" fmla="*/ 0 h 18"/>
                  <a:gd name="T12" fmla="*/ 120 w 151"/>
                  <a:gd name="T13" fmla="*/ 0 h 18"/>
                  <a:gd name="T14" fmla="*/ 133 w 151"/>
                  <a:gd name="T15" fmla="*/ 0 h 18"/>
                  <a:gd name="T16" fmla="*/ 144 w 151"/>
                  <a:gd name="T17" fmla="*/ 2 h 18"/>
                  <a:gd name="T18" fmla="*/ 148 w 151"/>
                  <a:gd name="T19" fmla="*/ 2 h 18"/>
                  <a:gd name="T20" fmla="*/ 151 w 151"/>
                  <a:gd name="T21" fmla="*/ 5 h 18"/>
                  <a:gd name="T22" fmla="*/ 148 w 151"/>
                  <a:gd name="T23" fmla="*/ 7 h 18"/>
                  <a:gd name="T24" fmla="*/ 146 w 151"/>
                  <a:gd name="T25" fmla="*/ 11 h 18"/>
                  <a:gd name="T26" fmla="*/ 128 w 151"/>
                  <a:gd name="T27" fmla="*/ 13 h 18"/>
                  <a:gd name="T28" fmla="*/ 111 w 151"/>
                  <a:gd name="T29" fmla="*/ 13 h 18"/>
                  <a:gd name="T30" fmla="*/ 93 w 151"/>
                  <a:gd name="T31" fmla="*/ 13 h 18"/>
                  <a:gd name="T32" fmla="*/ 75 w 151"/>
                  <a:gd name="T33" fmla="*/ 16 h 18"/>
                  <a:gd name="T34" fmla="*/ 57 w 151"/>
                  <a:gd name="T35" fmla="*/ 16 h 18"/>
                  <a:gd name="T36" fmla="*/ 40 w 151"/>
                  <a:gd name="T37" fmla="*/ 16 h 18"/>
                  <a:gd name="T38" fmla="*/ 22 w 151"/>
                  <a:gd name="T39" fmla="*/ 16 h 18"/>
                  <a:gd name="T40" fmla="*/ 6 w 151"/>
                  <a:gd name="T41" fmla="*/ 18 h 18"/>
                  <a:gd name="T42" fmla="*/ 0 w 151"/>
                  <a:gd name="T43" fmla="*/ 13 h 18"/>
                  <a:gd name="T44" fmla="*/ 0 w 151"/>
                  <a:gd name="T45" fmla="*/ 11 h 18"/>
                  <a:gd name="T46" fmla="*/ 0 w 151"/>
                  <a:gd name="T47" fmla="*/ 9 h 18"/>
                  <a:gd name="T48" fmla="*/ 2 w 151"/>
                  <a:gd name="T49" fmla="*/ 9 h 18"/>
                  <a:gd name="T50" fmla="*/ 4 w 151"/>
                  <a:gd name="T51" fmla="*/ 7 h 18"/>
                  <a:gd name="T52" fmla="*/ 9 w 151"/>
                  <a:gd name="T53" fmla="*/ 5 h 18"/>
                  <a:gd name="T54" fmla="*/ 15 w 151"/>
                  <a:gd name="T55" fmla="*/ 5 h 18"/>
                  <a:gd name="T56" fmla="*/ 22 w 151"/>
                  <a:gd name="T57" fmla="*/ 5 h 18"/>
                  <a:gd name="T58" fmla="*/ 29 w 151"/>
                  <a:gd name="T59" fmla="*/ 2 h 18"/>
                  <a:gd name="T60" fmla="*/ 33 w 151"/>
                  <a:gd name="T61" fmla="*/ 2 h 18"/>
                  <a:gd name="T62" fmla="*/ 38 w 151"/>
                  <a:gd name="T63" fmla="*/ 2 h 18"/>
                  <a:gd name="T64" fmla="*/ 42 w 151"/>
                  <a:gd name="T65" fmla="*/ 2 h 18"/>
                  <a:gd name="T66" fmla="*/ 42 w 151"/>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8"/>
                  <a:gd name="T104" fmla="*/ 151 w 151"/>
                  <a:gd name="T105" fmla="*/ 18 h 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8">
                    <a:moveTo>
                      <a:pt x="42" y="2"/>
                    </a:moveTo>
                    <a:lnTo>
                      <a:pt x="53" y="2"/>
                    </a:lnTo>
                    <a:lnTo>
                      <a:pt x="64" y="2"/>
                    </a:lnTo>
                    <a:lnTo>
                      <a:pt x="77" y="2"/>
                    </a:lnTo>
                    <a:lnTo>
                      <a:pt x="93" y="2"/>
                    </a:lnTo>
                    <a:lnTo>
                      <a:pt x="106" y="0"/>
                    </a:lnTo>
                    <a:lnTo>
                      <a:pt x="120" y="0"/>
                    </a:lnTo>
                    <a:lnTo>
                      <a:pt x="133" y="0"/>
                    </a:lnTo>
                    <a:lnTo>
                      <a:pt x="144" y="2"/>
                    </a:lnTo>
                    <a:lnTo>
                      <a:pt x="148" y="2"/>
                    </a:lnTo>
                    <a:lnTo>
                      <a:pt x="151" y="5"/>
                    </a:lnTo>
                    <a:lnTo>
                      <a:pt x="148" y="7"/>
                    </a:lnTo>
                    <a:lnTo>
                      <a:pt x="146" y="11"/>
                    </a:lnTo>
                    <a:lnTo>
                      <a:pt x="128" y="13"/>
                    </a:lnTo>
                    <a:lnTo>
                      <a:pt x="111" y="13"/>
                    </a:lnTo>
                    <a:lnTo>
                      <a:pt x="93" y="13"/>
                    </a:lnTo>
                    <a:lnTo>
                      <a:pt x="75" y="16"/>
                    </a:lnTo>
                    <a:lnTo>
                      <a:pt x="57" y="16"/>
                    </a:lnTo>
                    <a:lnTo>
                      <a:pt x="40" y="16"/>
                    </a:lnTo>
                    <a:lnTo>
                      <a:pt x="22" y="16"/>
                    </a:lnTo>
                    <a:lnTo>
                      <a:pt x="6" y="18"/>
                    </a:lnTo>
                    <a:lnTo>
                      <a:pt x="0" y="13"/>
                    </a:lnTo>
                    <a:lnTo>
                      <a:pt x="0" y="11"/>
                    </a:lnTo>
                    <a:lnTo>
                      <a:pt x="0" y="9"/>
                    </a:lnTo>
                    <a:lnTo>
                      <a:pt x="2" y="9"/>
                    </a:lnTo>
                    <a:lnTo>
                      <a:pt x="4" y="7"/>
                    </a:lnTo>
                    <a:lnTo>
                      <a:pt x="9" y="5"/>
                    </a:lnTo>
                    <a:lnTo>
                      <a:pt x="15" y="5"/>
                    </a:lnTo>
                    <a:lnTo>
                      <a:pt x="22" y="5"/>
                    </a:lnTo>
                    <a:lnTo>
                      <a:pt x="29" y="2"/>
                    </a:lnTo>
                    <a:lnTo>
                      <a:pt x="33" y="2"/>
                    </a:lnTo>
                    <a:lnTo>
                      <a:pt x="38" y="2"/>
                    </a:lnTo>
                    <a:lnTo>
                      <a:pt x="42" y="2"/>
                    </a:lnTo>
                    <a:close/>
                  </a:path>
                </a:pathLst>
              </a:custGeom>
              <a:solidFill>
                <a:srgbClr val="FFFF85"/>
              </a:solidFill>
              <a:ln w="9525">
                <a:noFill/>
                <a:round/>
                <a:headEnd/>
                <a:tailEnd/>
              </a:ln>
            </p:spPr>
            <p:txBody>
              <a:bodyPr/>
              <a:lstStyle/>
              <a:p>
                <a:endParaRPr lang="en-US"/>
              </a:p>
            </p:txBody>
          </p:sp>
        </p:grpSp>
      </p:grpSp>
      <p:sp>
        <p:nvSpPr>
          <p:cNvPr id="444471" name="Text Box 55"/>
          <p:cNvSpPr txBox="1">
            <a:spLocks noChangeArrowheads="1"/>
          </p:cNvSpPr>
          <p:nvPr/>
        </p:nvSpPr>
        <p:spPr bwMode="auto">
          <a:xfrm>
            <a:off x="2173289" y="3287714"/>
            <a:ext cx="5068887" cy="2825389"/>
          </a:xfrm>
          <a:prstGeom prst="rect">
            <a:avLst/>
          </a:prstGeom>
          <a:noFill/>
          <a:ln w="9525">
            <a:noFill/>
            <a:miter lim="800000"/>
            <a:headEnd/>
            <a:tailEnd/>
          </a:ln>
          <a:effectLst/>
        </p:spPr>
        <p:txBody>
          <a:bodyPr>
            <a:spAutoFit/>
          </a:bodyPr>
          <a:lstStyle/>
          <a:p>
            <a:pPr marL="342900" indent="-342900">
              <a:buFontTx/>
              <a:buAutoNum type="alphaLcParenR"/>
              <a:defRPr/>
            </a:pPr>
            <a:r>
              <a:rPr lang="en-US" sz="2400" b="1"/>
              <a:t> </a:t>
            </a:r>
            <a:r>
              <a:rPr lang="en-US" sz="2400" b="1">
                <a:solidFill>
                  <a:schemeClr val="tx2"/>
                </a:solidFill>
              </a:rPr>
              <a:t>the Moon is very large</a:t>
            </a:r>
          </a:p>
          <a:p>
            <a:pPr marL="342900" indent="-342900">
              <a:buFontTx/>
              <a:buAutoNum type="alphaLcParenR"/>
              <a:defRPr/>
            </a:pPr>
            <a:r>
              <a:rPr lang="en-US" sz="2400" b="1">
                <a:solidFill>
                  <a:schemeClr val="tx2"/>
                </a:solidFill>
              </a:rPr>
              <a:t>atmospheric conditions are just right</a:t>
            </a:r>
          </a:p>
          <a:p>
            <a:pPr marL="342900" indent="-342900">
              <a:buFontTx/>
              <a:buAutoNum type="alphaLcParenR"/>
              <a:defRPr/>
            </a:pPr>
            <a:r>
              <a:rPr lang="en-US" sz="2400" b="1">
                <a:solidFill>
                  <a:schemeClr val="tx2"/>
                </a:solidFill>
              </a:rPr>
              <a:t>the ocean is calm</a:t>
            </a:r>
          </a:p>
          <a:p>
            <a:pPr marL="342900" indent="-342900">
              <a:buFontTx/>
              <a:buAutoNum type="alphaLcParenR"/>
              <a:defRPr/>
            </a:pPr>
            <a:r>
              <a:rPr lang="en-US" sz="2400" b="1">
                <a:solidFill>
                  <a:schemeClr val="tx2"/>
                </a:solidFill>
              </a:rPr>
              <a:t>the ocean is wavy</a:t>
            </a:r>
          </a:p>
          <a:p>
            <a:pPr marL="342900" indent="-342900">
              <a:buFontTx/>
              <a:buAutoNum type="alphaLcParenR"/>
              <a:defRPr/>
            </a:pPr>
            <a:r>
              <a:rPr lang="en-US" sz="2400" b="1">
                <a:solidFill>
                  <a:schemeClr val="tx2"/>
                </a:solidFill>
              </a:rPr>
              <a:t>motion of the Moon</a:t>
            </a:r>
            <a:endParaRPr lang="en-US" sz="2400" b="1">
              <a:solidFill>
                <a:schemeClr val="tx2"/>
              </a:solidFill>
              <a:effectLst>
                <a:outerShdw blurRad="38100" dist="38100" dir="2700000" algn="tl">
                  <a:srgbClr val="C0C0C0"/>
                </a:outerShdw>
              </a:effectLst>
            </a:endParaRPr>
          </a:p>
          <a:p>
            <a:pPr marL="342900" indent="-342900" eaLnBrk="0" hangingPunct="0">
              <a:lnSpc>
                <a:spcPct val="90000"/>
              </a:lnSpc>
              <a:spcBef>
                <a:spcPct val="50000"/>
              </a:spcBef>
              <a:defRPr/>
            </a:pPr>
            <a:endParaRPr lang="en-US" sz="2400" b="1"/>
          </a:p>
        </p:txBody>
      </p:sp>
    </p:spTree>
    <p:extLst>
      <p:ext uri="{BB962C8B-B14F-4D97-AF65-F5344CB8AC3E}">
        <p14:creationId xmlns:p14="http://schemas.microsoft.com/office/powerpoint/2010/main" val="2355989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23554" name="Rectangle 2"/>
          <p:cNvSpPr>
            <a:spLocks noGrp="1" noChangeArrowheads="1"/>
          </p:cNvSpPr>
          <p:nvPr>
            <p:ph type="title"/>
          </p:nvPr>
        </p:nvSpPr>
        <p:spPr/>
        <p:txBody>
          <a:bodyPr/>
          <a:lstStyle/>
          <a:p>
            <a:r>
              <a:rPr lang="en-US"/>
              <a:t>Law of Reflection, cont.</a:t>
            </a:r>
          </a:p>
        </p:txBody>
      </p:sp>
      <p:sp>
        <p:nvSpPr>
          <p:cNvPr id="23555" name="Rectangle 3"/>
          <p:cNvSpPr>
            <a:spLocks noGrp="1" noChangeArrowheads="1"/>
          </p:cNvSpPr>
          <p:nvPr>
            <p:ph type="body" idx="1"/>
          </p:nvPr>
        </p:nvSpPr>
        <p:spPr/>
        <p:txBody>
          <a:bodyPr/>
          <a:lstStyle/>
          <a:p>
            <a:r>
              <a:rPr lang="en-US"/>
              <a:t>The angle of reflection is equal to the angle of incidence</a:t>
            </a:r>
          </a:p>
          <a:p>
            <a:r>
              <a:rPr lang="en-US" i="1">
                <a:cs typeface="Tahoma" pitchFamily="34" charset="0"/>
              </a:rPr>
              <a:t>θ</a:t>
            </a:r>
            <a:r>
              <a:rPr lang="en-US" baseline="-25000">
                <a:cs typeface="Tahoma" pitchFamily="34" charset="0"/>
              </a:rPr>
              <a:t>1</a:t>
            </a:r>
            <a:r>
              <a:rPr lang="en-US">
                <a:cs typeface="Tahoma" pitchFamily="34" charset="0"/>
              </a:rPr>
              <a:t>’= </a:t>
            </a:r>
            <a:r>
              <a:rPr lang="en-US" i="1">
                <a:cs typeface="Tahoma" pitchFamily="34" charset="0"/>
              </a:rPr>
              <a:t>θ</a:t>
            </a:r>
            <a:r>
              <a:rPr lang="en-US" baseline="-25000">
                <a:cs typeface="Tahoma" pitchFamily="34" charset="0"/>
              </a:rPr>
              <a:t>1</a:t>
            </a:r>
            <a:endParaRPr lang="en-US">
              <a:cs typeface="Tahoma" pitchFamily="34" charset="0"/>
            </a:endParaRPr>
          </a:p>
          <a:p>
            <a:pPr lvl="1"/>
            <a:r>
              <a:rPr lang="en-US">
                <a:cs typeface="Tahoma" pitchFamily="34" charset="0"/>
              </a:rPr>
              <a:t>This relationship is called the </a:t>
            </a:r>
            <a:r>
              <a:rPr lang="en-US" b="1">
                <a:cs typeface="Tahoma" pitchFamily="34" charset="0"/>
              </a:rPr>
              <a:t>Law of Reflection</a:t>
            </a:r>
            <a:endParaRPr lang="en-US">
              <a:cs typeface="Tahoma" pitchFamily="34" charset="0"/>
            </a:endParaRPr>
          </a:p>
          <a:p>
            <a:r>
              <a:rPr lang="en-US">
                <a:cs typeface="Tahoma" pitchFamily="34" charset="0"/>
              </a:rPr>
              <a:t>The incident ray, the reflected ray and the normal are all in the same plane</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223.10.3</a:t>
            </a:r>
          </a:p>
        </p:txBody>
      </p:sp>
      <p:sp>
        <p:nvSpPr>
          <p:cNvPr id="149508" name="Rectangle 3"/>
          <p:cNvSpPr>
            <a:spLocks noGrp="1" noChangeArrowheads="1"/>
          </p:cNvSpPr>
          <p:nvPr>
            <p:ph idx="1"/>
          </p:nvPr>
        </p:nvSpPr>
        <p:spPr/>
        <p:txBody>
          <a:bodyPr/>
          <a:lstStyle/>
          <a:p>
            <a:pPr marL="609600" indent="-609600">
              <a:buNone/>
            </a:pPr>
            <a:r>
              <a:rPr lang="en-US"/>
              <a:t>The speed of light is always constant</a:t>
            </a:r>
          </a:p>
          <a:p>
            <a:pPr marL="609600" indent="-609600">
              <a:buFontTx/>
              <a:buAutoNum type="alphaLcParenR"/>
            </a:pPr>
            <a:r>
              <a:rPr lang="en-US"/>
              <a:t>True</a:t>
            </a:r>
          </a:p>
          <a:p>
            <a:pPr marL="609600" indent="-609600">
              <a:buFontTx/>
              <a:buAutoNum type="alphaLcParenR"/>
            </a:pPr>
            <a:r>
              <a:rPr lang="en-US"/>
              <a:t>False</a:t>
            </a:r>
          </a:p>
          <a:p>
            <a:pPr marL="609600" indent="-609600"/>
            <a:endParaRPr lang="en-US"/>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4</a:t>
            </a:fld>
            <a:endParaRPr lang="en-US"/>
          </a:p>
        </p:txBody>
      </p:sp>
    </p:spTree>
    <p:extLst>
      <p:ext uri="{BB962C8B-B14F-4D97-AF65-F5344CB8AC3E}">
        <p14:creationId xmlns:p14="http://schemas.microsoft.com/office/powerpoint/2010/main" val="1903771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11"/>
          </p:nvPr>
        </p:nvSpPr>
        <p:spPr/>
        <p:txBody>
          <a:bodyPr/>
          <a:lstStyle/>
          <a:p>
            <a:r>
              <a:rPr lang="en-US"/>
              <a:t>R. Todd Lines</a:t>
            </a:r>
          </a:p>
        </p:txBody>
      </p:sp>
      <p:sp>
        <p:nvSpPr>
          <p:cNvPr id="25602" name="Rectangle 2"/>
          <p:cNvSpPr>
            <a:spLocks noGrp="1" noChangeArrowheads="1"/>
          </p:cNvSpPr>
          <p:nvPr>
            <p:ph type="title"/>
          </p:nvPr>
        </p:nvSpPr>
        <p:spPr/>
        <p:txBody>
          <a:bodyPr/>
          <a:lstStyle/>
          <a:p>
            <a:r>
              <a:rPr lang="en-US"/>
              <a:t>Retroreflection</a:t>
            </a:r>
          </a:p>
        </p:txBody>
      </p:sp>
      <p:sp>
        <p:nvSpPr>
          <p:cNvPr id="25603" name="Rectangle 3"/>
          <p:cNvSpPr>
            <a:spLocks noGrp="1" noChangeArrowheads="1"/>
          </p:cNvSpPr>
          <p:nvPr>
            <p:ph type="body" idx="1"/>
          </p:nvPr>
        </p:nvSpPr>
        <p:spPr>
          <a:xfrm>
            <a:off x="1981200" y="1600201"/>
            <a:ext cx="3733800" cy="4525963"/>
          </a:xfrm>
        </p:spPr>
        <p:txBody>
          <a:bodyPr/>
          <a:lstStyle/>
          <a:p>
            <a:pPr>
              <a:lnSpc>
                <a:spcPct val="90000"/>
              </a:lnSpc>
            </a:pPr>
            <a:r>
              <a:rPr lang="en-US"/>
              <a:t>Assume the angle between two mirrors is 90</a:t>
            </a:r>
            <a:r>
              <a:rPr lang="en-US" baseline="30000"/>
              <a:t>o</a:t>
            </a:r>
            <a:endParaRPr lang="en-US"/>
          </a:p>
          <a:p>
            <a:pPr>
              <a:lnSpc>
                <a:spcPct val="90000"/>
              </a:lnSpc>
            </a:pPr>
            <a:r>
              <a:rPr lang="en-US"/>
              <a:t>The reflected beam returns to the source parallel to its original path</a:t>
            </a:r>
          </a:p>
          <a:p>
            <a:pPr>
              <a:lnSpc>
                <a:spcPct val="90000"/>
              </a:lnSpc>
            </a:pPr>
            <a:r>
              <a:rPr lang="en-US"/>
              <a:t>This phenomenon is called </a:t>
            </a:r>
            <a:r>
              <a:rPr lang="en-US" i="1"/>
              <a:t>retroreflection</a:t>
            </a:r>
            <a:endParaRPr lang="en-US"/>
          </a:p>
          <a:p>
            <a:pPr>
              <a:lnSpc>
                <a:spcPct val="90000"/>
              </a:lnSpc>
            </a:pPr>
            <a:endParaRPr lang="en-US"/>
          </a:p>
        </p:txBody>
      </p:sp>
      <p:grpSp>
        <p:nvGrpSpPr>
          <p:cNvPr id="2" name="Group 4"/>
          <p:cNvGrpSpPr>
            <a:grpSpLocks/>
          </p:cNvGrpSpPr>
          <p:nvPr/>
        </p:nvGrpSpPr>
        <p:grpSpPr bwMode="auto">
          <a:xfrm>
            <a:off x="6781800" y="2057400"/>
            <a:ext cx="3505200" cy="3276600"/>
            <a:chOff x="3312" y="1296"/>
            <a:chExt cx="2208" cy="2064"/>
          </a:xfrm>
        </p:grpSpPr>
        <p:sp>
          <p:nvSpPr>
            <p:cNvPr id="25605" name="Rectangle 5"/>
            <p:cNvSpPr>
              <a:spLocks noChangeArrowheads="1"/>
            </p:cNvSpPr>
            <p:nvPr/>
          </p:nvSpPr>
          <p:spPr bwMode="auto">
            <a:xfrm>
              <a:off x="5280" y="3120"/>
              <a:ext cx="192" cy="192"/>
            </a:xfrm>
            <a:prstGeom prst="rect">
              <a:avLst/>
            </a:prstGeom>
            <a:noFill/>
            <a:ln w="9525" algn="ctr">
              <a:solidFill>
                <a:schemeClr val="tx1"/>
              </a:solidFill>
              <a:prstDash val="dash"/>
              <a:miter lim="800000"/>
              <a:headEnd/>
              <a:tailEnd/>
            </a:ln>
            <a:effectLst/>
          </p:spPr>
          <p:txBody>
            <a:bodyPr wrap="none" anchor="ctr"/>
            <a:lstStyle/>
            <a:p>
              <a:endParaRPr lang="en-US"/>
            </a:p>
          </p:txBody>
        </p:sp>
        <p:sp>
          <p:nvSpPr>
            <p:cNvPr id="25606" name="Rectangle 6"/>
            <p:cNvSpPr>
              <a:spLocks noChangeArrowheads="1"/>
            </p:cNvSpPr>
            <p:nvPr/>
          </p:nvSpPr>
          <p:spPr bwMode="auto">
            <a:xfrm>
              <a:off x="5472" y="1296"/>
              <a:ext cx="48" cy="2064"/>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7" name="Rectangle 7"/>
            <p:cNvSpPr>
              <a:spLocks noChangeArrowheads="1"/>
            </p:cNvSpPr>
            <p:nvPr/>
          </p:nvSpPr>
          <p:spPr bwMode="auto">
            <a:xfrm flipH="1" flipV="1">
              <a:off x="3456" y="3312"/>
              <a:ext cx="2016" cy="48"/>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8" name="Line 8"/>
            <p:cNvSpPr>
              <a:spLocks noChangeShapeType="1"/>
            </p:cNvSpPr>
            <p:nvPr/>
          </p:nvSpPr>
          <p:spPr bwMode="auto">
            <a:xfrm>
              <a:off x="3312" y="2640"/>
              <a:ext cx="1008" cy="672"/>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09" name="Line 9"/>
            <p:cNvSpPr>
              <a:spLocks noChangeShapeType="1"/>
            </p:cNvSpPr>
            <p:nvPr/>
          </p:nvSpPr>
          <p:spPr bwMode="auto">
            <a:xfrm>
              <a:off x="4320" y="2736"/>
              <a:ext cx="0" cy="576"/>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0" name="Line 10"/>
            <p:cNvSpPr>
              <a:spLocks noChangeShapeType="1"/>
            </p:cNvSpPr>
            <p:nvPr/>
          </p:nvSpPr>
          <p:spPr bwMode="auto">
            <a:xfrm flipV="1">
              <a:off x="4320" y="2496"/>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1" name="Line 11"/>
            <p:cNvSpPr>
              <a:spLocks noChangeShapeType="1"/>
            </p:cNvSpPr>
            <p:nvPr/>
          </p:nvSpPr>
          <p:spPr bwMode="auto">
            <a:xfrm>
              <a:off x="4896" y="2496"/>
              <a:ext cx="576" cy="0"/>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2" name="Line 12"/>
            <p:cNvSpPr>
              <a:spLocks noChangeShapeType="1"/>
            </p:cNvSpPr>
            <p:nvPr/>
          </p:nvSpPr>
          <p:spPr bwMode="auto">
            <a:xfrm flipH="1" flipV="1">
              <a:off x="4320" y="1680"/>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3" name="Text Box 13"/>
            <p:cNvSpPr txBox="1">
              <a:spLocks noChangeArrowheads="1"/>
            </p:cNvSpPr>
            <p:nvPr/>
          </p:nvSpPr>
          <p:spPr bwMode="auto">
            <a:xfrm>
              <a:off x="3888" y="2640"/>
              <a:ext cx="244" cy="231"/>
            </a:xfrm>
            <a:prstGeom prst="rect">
              <a:avLst/>
            </a:prstGeom>
            <a:noFill/>
            <a:ln w="9525" algn="ctr">
              <a:noFill/>
              <a:miter lim="800000"/>
              <a:headEnd/>
              <a:tailEnd/>
            </a:ln>
            <a:effectLst/>
          </p:spPr>
          <p:txBody>
            <a:bodyPr wrap="none">
              <a:spAutoFit/>
            </a:bodyPr>
            <a:lstStyle/>
            <a:p>
              <a:r>
                <a:rPr lang="en-US">
                  <a:sym typeface="Symbol" pitchFamily="18" charset="2"/>
                </a:rPr>
                <a:t></a:t>
              </a:r>
              <a:r>
                <a:rPr lang="en-US" baseline="-25000">
                  <a:sym typeface="Symbol" pitchFamily="18" charset="2"/>
                </a:rPr>
                <a:t>1</a:t>
              </a:r>
            </a:p>
          </p:txBody>
        </p:sp>
        <p:sp>
          <p:nvSpPr>
            <p:cNvPr id="25614" name="Text Box 14"/>
            <p:cNvSpPr txBox="1">
              <a:spLocks noChangeArrowheads="1"/>
            </p:cNvSpPr>
            <p:nvPr/>
          </p:nvSpPr>
          <p:spPr bwMode="auto">
            <a:xfrm>
              <a:off x="4416" y="2736"/>
              <a:ext cx="244" cy="231"/>
            </a:xfrm>
            <a:prstGeom prst="rect">
              <a:avLst/>
            </a:prstGeom>
            <a:noFill/>
            <a:ln w="9525" algn="ctr">
              <a:noFill/>
              <a:miter lim="800000"/>
              <a:headEnd/>
              <a:tailEnd/>
            </a:ln>
            <a:effectLst/>
          </p:spPr>
          <p:txBody>
            <a:bodyPr wrap="none">
              <a:spAutoFit/>
            </a:bodyPr>
            <a:lstStyle/>
            <a:p>
              <a:r>
                <a:rPr lang="en-US">
                  <a:sym typeface="Symbol" pitchFamily="18" charset="2"/>
                </a:rPr>
                <a:t></a:t>
              </a:r>
              <a:r>
                <a:rPr lang="en-US" baseline="-25000">
                  <a:sym typeface="Symbol" pitchFamily="18" charset="2"/>
                </a:rPr>
                <a:t>2</a:t>
              </a:r>
            </a:p>
          </p:txBody>
        </p:sp>
        <p:sp>
          <p:nvSpPr>
            <p:cNvPr id="25615" name="Text Box 15"/>
            <p:cNvSpPr txBox="1">
              <a:spLocks noChangeArrowheads="1"/>
            </p:cNvSpPr>
            <p:nvPr/>
          </p:nvSpPr>
          <p:spPr bwMode="auto">
            <a:xfrm>
              <a:off x="4896" y="2496"/>
              <a:ext cx="244" cy="231"/>
            </a:xfrm>
            <a:prstGeom prst="rect">
              <a:avLst/>
            </a:prstGeom>
            <a:noFill/>
            <a:ln w="9525" algn="ctr">
              <a:noFill/>
              <a:miter lim="800000"/>
              <a:headEnd/>
              <a:tailEnd/>
            </a:ln>
            <a:effectLst/>
          </p:spPr>
          <p:txBody>
            <a:bodyPr wrap="none">
              <a:spAutoFit/>
            </a:bodyPr>
            <a:lstStyle/>
            <a:p>
              <a:r>
                <a:rPr lang="en-US">
                  <a:sym typeface="Symbol" pitchFamily="18" charset="2"/>
                </a:rPr>
                <a:t></a:t>
              </a:r>
              <a:r>
                <a:rPr lang="en-US" baseline="-25000">
                  <a:sym typeface="Symbol" pitchFamily="18" charset="2"/>
                </a:rPr>
                <a:t>3</a:t>
              </a:r>
            </a:p>
          </p:txBody>
        </p:sp>
        <p:sp>
          <p:nvSpPr>
            <p:cNvPr id="25616" name="Text Box 16"/>
            <p:cNvSpPr txBox="1">
              <a:spLocks noChangeArrowheads="1"/>
            </p:cNvSpPr>
            <p:nvPr/>
          </p:nvSpPr>
          <p:spPr bwMode="auto">
            <a:xfrm>
              <a:off x="4752" y="2160"/>
              <a:ext cx="244" cy="231"/>
            </a:xfrm>
            <a:prstGeom prst="rect">
              <a:avLst/>
            </a:prstGeom>
            <a:noFill/>
            <a:ln w="9525" algn="ctr">
              <a:noFill/>
              <a:miter lim="800000"/>
              <a:headEnd/>
              <a:tailEnd/>
            </a:ln>
            <a:effectLst/>
          </p:spPr>
          <p:txBody>
            <a:bodyPr wrap="none">
              <a:spAutoFit/>
            </a:bodyPr>
            <a:lstStyle/>
            <a:p>
              <a:r>
                <a:rPr lang="en-US">
                  <a:sym typeface="Symbol" pitchFamily="18" charset="2"/>
                </a:rPr>
                <a:t></a:t>
              </a:r>
              <a:r>
                <a:rPr lang="en-US" baseline="-25000">
                  <a:sym typeface="Symbol" pitchFamily="18" charset="2"/>
                </a:rPr>
                <a:t>4</a:t>
              </a:r>
            </a:p>
          </p:txBody>
        </p:sp>
        <p:sp>
          <p:nvSpPr>
            <p:cNvPr id="25617" name="Text Box 17"/>
            <p:cNvSpPr txBox="1">
              <a:spLocks noChangeArrowheads="1"/>
            </p:cNvSpPr>
            <p:nvPr/>
          </p:nvSpPr>
          <p:spPr bwMode="auto">
            <a:xfrm>
              <a:off x="4752" y="3072"/>
              <a:ext cx="207" cy="231"/>
            </a:xfrm>
            <a:prstGeom prst="rect">
              <a:avLst/>
            </a:prstGeom>
            <a:noFill/>
            <a:ln w="9525" algn="ctr">
              <a:noFill/>
              <a:miter lim="800000"/>
              <a:headEnd/>
              <a:tailEnd/>
            </a:ln>
            <a:effectLst/>
          </p:spPr>
          <p:txBody>
            <a:bodyPr wrap="none">
              <a:spAutoFit/>
            </a:bodyPr>
            <a:lstStyle/>
            <a:p>
              <a:r>
                <a:rPr lang="en-US">
                  <a:sym typeface="Symbol" pitchFamily="18" charset="2"/>
                </a:rPr>
                <a:t></a:t>
              </a:r>
            </a:p>
          </p:txBody>
        </p:sp>
        <p:sp>
          <p:nvSpPr>
            <p:cNvPr id="25618" name="Arc 18"/>
            <p:cNvSpPr>
              <a:spLocks/>
            </p:cNvSpPr>
            <p:nvPr/>
          </p:nvSpPr>
          <p:spPr bwMode="auto">
            <a:xfrm>
              <a:off x="4320" y="3024"/>
              <a:ext cx="240" cy="192"/>
            </a:xfrm>
            <a:custGeom>
              <a:avLst/>
              <a:gdLst>
                <a:gd name="G0" fmla="+- 0 0 0"/>
                <a:gd name="G1" fmla="+- 21600 0 0"/>
                <a:gd name="G2" fmla="+- 21600 0 0"/>
                <a:gd name="T0" fmla="*/ 0 w 18628"/>
                <a:gd name="T1" fmla="*/ 0 h 21600"/>
                <a:gd name="T2" fmla="*/ 18628 w 18628"/>
                <a:gd name="T3" fmla="*/ 10666 h 21600"/>
                <a:gd name="T4" fmla="*/ 0 w 18628"/>
                <a:gd name="T5" fmla="*/ 21600 h 21600"/>
              </a:gdLst>
              <a:ahLst/>
              <a:cxnLst>
                <a:cxn ang="0">
                  <a:pos x="T0" y="T1"/>
                </a:cxn>
                <a:cxn ang="0">
                  <a:pos x="T2" y="T3"/>
                </a:cxn>
                <a:cxn ang="0">
                  <a:pos x="T4" y="T5"/>
                </a:cxn>
              </a:cxnLst>
              <a:rect l="0" t="0" r="r" b="b"/>
              <a:pathLst>
                <a:path w="18628" h="21600" fill="none" extrusionOk="0">
                  <a:moveTo>
                    <a:pt x="-1" y="0"/>
                  </a:moveTo>
                  <a:cubicBezTo>
                    <a:pt x="7661" y="0"/>
                    <a:pt x="14749" y="4058"/>
                    <a:pt x="18628" y="10665"/>
                  </a:cubicBezTo>
                </a:path>
                <a:path w="18628" h="21600" stroke="0" extrusionOk="0">
                  <a:moveTo>
                    <a:pt x="-1" y="0"/>
                  </a:moveTo>
                  <a:cubicBezTo>
                    <a:pt x="7661" y="0"/>
                    <a:pt x="14749" y="4058"/>
                    <a:pt x="18628" y="10665"/>
                  </a:cubicBezTo>
                  <a:lnTo>
                    <a:pt x="0"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19" name="Arc 19"/>
            <p:cNvSpPr>
              <a:spLocks/>
            </p:cNvSpPr>
            <p:nvPr/>
          </p:nvSpPr>
          <p:spPr bwMode="auto">
            <a:xfrm>
              <a:off x="3961" y="2928"/>
              <a:ext cx="360" cy="144"/>
            </a:xfrm>
            <a:custGeom>
              <a:avLst/>
              <a:gdLst>
                <a:gd name="G0" fmla="+- 21351 0 0"/>
                <a:gd name="G1" fmla="+- 21600 0 0"/>
                <a:gd name="G2" fmla="+- 21600 0 0"/>
                <a:gd name="T0" fmla="*/ 0 w 25662"/>
                <a:gd name="T1" fmla="*/ 18328 h 21600"/>
                <a:gd name="T2" fmla="*/ 25662 w 25662"/>
                <a:gd name="T3" fmla="*/ 434 h 21600"/>
                <a:gd name="T4" fmla="*/ 21351 w 25662"/>
                <a:gd name="T5" fmla="*/ 21600 h 21600"/>
              </a:gdLst>
              <a:ahLst/>
              <a:cxnLst>
                <a:cxn ang="0">
                  <a:pos x="T0" y="T1"/>
                </a:cxn>
                <a:cxn ang="0">
                  <a:pos x="T2" y="T3"/>
                </a:cxn>
                <a:cxn ang="0">
                  <a:pos x="T4" y="T5"/>
                </a:cxn>
              </a:cxnLst>
              <a:rect l="0" t="0" r="r" b="b"/>
              <a:pathLst>
                <a:path w="25662" h="21600" fill="none" extrusionOk="0">
                  <a:moveTo>
                    <a:pt x="0" y="18328"/>
                  </a:moveTo>
                  <a:cubicBezTo>
                    <a:pt x="1615" y="7785"/>
                    <a:pt x="10685" y="-1"/>
                    <a:pt x="21351" y="0"/>
                  </a:cubicBezTo>
                  <a:cubicBezTo>
                    <a:pt x="22798" y="0"/>
                    <a:pt x="24243" y="145"/>
                    <a:pt x="25661" y="434"/>
                  </a:cubicBezTo>
                </a:path>
                <a:path w="25662" h="21600" stroke="0" extrusionOk="0">
                  <a:moveTo>
                    <a:pt x="0" y="18328"/>
                  </a:moveTo>
                  <a:cubicBezTo>
                    <a:pt x="1615" y="7785"/>
                    <a:pt x="10685" y="-1"/>
                    <a:pt x="21351" y="0"/>
                  </a:cubicBezTo>
                  <a:cubicBezTo>
                    <a:pt x="22798" y="0"/>
                    <a:pt x="24243" y="145"/>
                    <a:pt x="25661" y="434"/>
                  </a:cubicBezTo>
                  <a:lnTo>
                    <a:pt x="21351"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0" name="Arc 20"/>
            <p:cNvSpPr>
              <a:spLocks/>
            </p:cNvSpPr>
            <p:nvPr/>
          </p:nvSpPr>
          <p:spPr bwMode="auto">
            <a:xfrm>
              <a:off x="5088" y="2505"/>
              <a:ext cx="279" cy="181"/>
            </a:xfrm>
            <a:custGeom>
              <a:avLst/>
              <a:gdLst>
                <a:gd name="G0" fmla="+- 21600 0 0"/>
                <a:gd name="G1" fmla="+- 2711 0 0"/>
                <a:gd name="G2" fmla="+- 21600 0 0"/>
                <a:gd name="T0" fmla="*/ 9177 w 21600"/>
                <a:gd name="T1" fmla="*/ 20381 h 20381"/>
                <a:gd name="T2" fmla="*/ 171 w 21600"/>
                <a:gd name="T3" fmla="*/ 0 h 20381"/>
                <a:gd name="T4" fmla="*/ 21600 w 21600"/>
                <a:gd name="T5" fmla="*/ 2711 h 20381"/>
              </a:gdLst>
              <a:ahLst/>
              <a:cxnLst>
                <a:cxn ang="0">
                  <a:pos x="T0" y="T1"/>
                </a:cxn>
                <a:cxn ang="0">
                  <a:pos x="T2" y="T3"/>
                </a:cxn>
                <a:cxn ang="0">
                  <a:pos x="T4" y="T5"/>
                </a:cxn>
              </a:cxnLst>
              <a:rect l="0" t="0" r="r" b="b"/>
              <a:pathLst>
                <a:path w="21600" h="20381" fill="none" extrusionOk="0">
                  <a:moveTo>
                    <a:pt x="9176" y="20381"/>
                  </a:moveTo>
                  <a:cubicBezTo>
                    <a:pt x="3423" y="16336"/>
                    <a:pt x="0" y="9743"/>
                    <a:pt x="0" y="2711"/>
                  </a:cubicBezTo>
                  <a:cubicBezTo>
                    <a:pt x="-1" y="1804"/>
                    <a:pt x="57" y="899"/>
                    <a:pt x="170" y="-1"/>
                  </a:cubicBezTo>
                </a:path>
                <a:path w="21600" h="20381" stroke="0" extrusionOk="0">
                  <a:moveTo>
                    <a:pt x="9176" y="20381"/>
                  </a:moveTo>
                  <a:cubicBezTo>
                    <a:pt x="3423" y="16336"/>
                    <a:pt x="0" y="9743"/>
                    <a:pt x="0" y="2711"/>
                  </a:cubicBezTo>
                  <a:cubicBezTo>
                    <a:pt x="-1" y="1804"/>
                    <a:pt x="57" y="899"/>
                    <a:pt x="170" y="-1"/>
                  </a:cubicBezTo>
                  <a:lnTo>
                    <a:pt x="21600" y="2711"/>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1" name="Arc 21"/>
            <p:cNvSpPr>
              <a:spLocks/>
            </p:cNvSpPr>
            <p:nvPr/>
          </p:nvSpPr>
          <p:spPr bwMode="auto">
            <a:xfrm>
              <a:off x="5040" y="2292"/>
              <a:ext cx="279" cy="197"/>
            </a:xfrm>
            <a:custGeom>
              <a:avLst/>
              <a:gdLst>
                <a:gd name="G0" fmla="+- 21600 0 0"/>
                <a:gd name="G1" fmla="+- 17308 0 0"/>
                <a:gd name="G2" fmla="+- 21600 0 0"/>
                <a:gd name="T0" fmla="*/ 546 w 21600"/>
                <a:gd name="T1" fmla="*/ 22132 h 22132"/>
                <a:gd name="T2" fmla="*/ 8678 w 21600"/>
                <a:gd name="T3" fmla="*/ 0 h 22132"/>
                <a:gd name="T4" fmla="*/ 21600 w 21600"/>
                <a:gd name="T5" fmla="*/ 17308 h 22132"/>
              </a:gdLst>
              <a:ahLst/>
              <a:cxnLst>
                <a:cxn ang="0">
                  <a:pos x="T0" y="T1"/>
                </a:cxn>
                <a:cxn ang="0">
                  <a:pos x="T2" y="T3"/>
                </a:cxn>
                <a:cxn ang="0">
                  <a:pos x="T4" y="T5"/>
                </a:cxn>
              </a:cxnLst>
              <a:rect l="0" t="0" r="r" b="b"/>
              <a:pathLst>
                <a:path w="21600" h="22132" fill="none" extrusionOk="0">
                  <a:moveTo>
                    <a:pt x="545" y="22132"/>
                  </a:moveTo>
                  <a:cubicBezTo>
                    <a:pt x="183" y="20549"/>
                    <a:pt x="0" y="18931"/>
                    <a:pt x="0" y="17308"/>
                  </a:cubicBezTo>
                  <a:cubicBezTo>
                    <a:pt x="-1" y="10492"/>
                    <a:pt x="3216" y="4077"/>
                    <a:pt x="8677" y="-1"/>
                  </a:cubicBezTo>
                </a:path>
                <a:path w="21600" h="22132" stroke="0" extrusionOk="0">
                  <a:moveTo>
                    <a:pt x="545" y="22132"/>
                  </a:moveTo>
                  <a:cubicBezTo>
                    <a:pt x="183" y="20549"/>
                    <a:pt x="0" y="18931"/>
                    <a:pt x="0" y="17308"/>
                  </a:cubicBezTo>
                  <a:cubicBezTo>
                    <a:pt x="-1" y="10492"/>
                    <a:pt x="3216" y="4077"/>
                    <a:pt x="8677" y="-1"/>
                  </a:cubicBezTo>
                  <a:lnTo>
                    <a:pt x="21600" y="17308"/>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2" name="Arc 22"/>
            <p:cNvSpPr>
              <a:spLocks/>
            </p:cNvSpPr>
            <p:nvPr/>
          </p:nvSpPr>
          <p:spPr bwMode="auto">
            <a:xfrm>
              <a:off x="4464" y="3072"/>
              <a:ext cx="278" cy="212"/>
            </a:xfrm>
            <a:custGeom>
              <a:avLst/>
              <a:gdLst>
                <a:gd name="G0" fmla="+- 0 0 0"/>
                <a:gd name="G1" fmla="+- 12454 0 0"/>
                <a:gd name="G2" fmla="+- 21600 0 0"/>
                <a:gd name="T0" fmla="*/ 17648 w 21600"/>
                <a:gd name="T1" fmla="*/ 0 h 23846"/>
                <a:gd name="T2" fmla="*/ 18351 w 21600"/>
                <a:gd name="T3" fmla="*/ 23846 h 23846"/>
                <a:gd name="T4" fmla="*/ 0 w 21600"/>
                <a:gd name="T5" fmla="*/ 12454 h 23846"/>
              </a:gdLst>
              <a:ahLst/>
              <a:cxnLst>
                <a:cxn ang="0">
                  <a:pos x="T0" y="T1"/>
                </a:cxn>
                <a:cxn ang="0">
                  <a:pos x="T2" y="T3"/>
                </a:cxn>
                <a:cxn ang="0">
                  <a:pos x="T4" y="T5"/>
                </a:cxn>
              </a:cxnLst>
              <a:rect l="0" t="0" r="r" b="b"/>
              <a:pathLst>
                <a:path w="21600" h="23846" fill="none" extrusionOk="0">
                  <a:moveTo>
                    <a:pt x="17648" y="-1"/>
                  </a:moveTo>
                  <a:cubicBezTo>
                    <a:pt x="20219" y="3643"/>
                    <a:pt x="21600" y="7994"/>
                    <a:pt x="21600" y="12454"/>
                  </a:cubicBezTo>
                  <a:cubicBezTo>
                    <a:pt x="21600" y="16479"/>
                    <a:pt x="20474" y="20425"/>
                    <a:pt x="18351" y="23846"/>
                  </a:cubicBezTo>
                </a:path>
                <a:path w="21600" h="23846" stroke="0" extrusionOk="0">
                  <a:moveTo>
                    <a:pt x="17648" y="-1"/>
                  </a:moveTo>
                  <a:cubicBezTo>
                    <a:pt x="20219" y="3643"/>
                    <a:pt x="21600" y="7994"/>
                    <a:pt x="21600" y="12454"/>
                  </a:cubicBezTo>
                  <a:cubicBezTo>
                    <a:pt x="21600" y="16479"/>
                    <a:pt x="20474" y="20425"/>
                    <a:pt x="18351" y="23846"/>
                  </a:cubicBezTo>
                  <a:lnTo>
                    <a:pt x="0" y="12454"/>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90114" name="Rectangle 2"/>
          <p:cNvSpPr>
            <a:spLocks noGrp="1" noChangeArrowheads="1"/>
          </p:cNvSpPr>
          <p:nvPr>
            <p:ph type="title"/>
          </p:nvPr>
        </p:nvSpPr>
        <p:spPr/>
        <p:txBody>
          <a:bodyPr/>
          <a:lstStyle/>
          <a:p>
            <a:r>
              <a:rPr lang="en-US"/>
              <a:t>Retroreflectors</a:t>
            </a:r>
          </a:p>
        </p:txBody>
      </p:sp>
      <p:sp>
        <p:nvSpPr>
          <p:cNvPr id="90115" name="Rectangle 3"/>
          <p:cNvSpPr>
            <a:spLocks noGrp="1" noChangeArrowheads="1"/>
          </p:cNvSpPr>
          <p:nvPr>
            <p:ph type="body" idx="1"/>
          </p:nvPr>
        </p:nvSpPr>
        <p:spPr/>
        <p:txBody>
          <a:bodyPr/>
          <a:lstStyle/>
          <a:p>
            <a:endParaRPr lang="en-US"/>
          </a:p>
        </p:txBody>
      </p:sp>
      <p:pic>
        <p:nvPicPr>
          <p:cNvPr id="90116" name="Picture 4" descr="crn_cbe"/>
          <p:cNvPicPr>
            <a:picLocks noChangeAspect="1" noChangeArrowheads="1"/>
          </p:cNvPicPr>
          <p:nvPr/>
        </p:nvPicPr>
        <p:blipFill>
          <a:blip r:embed="rId2" cstate="print"/>
          <a:srcRect/>
          <a:stretch>
            <a:fillRect/>
          </a:stretch>
        </p:blipFill>
        <p:spPr bwMode="auto">
          <a:xfrm>
            <a:off x="1981200" y="2133600"/>
            <a:ext cx="3962400" cy="2971800"/>
          </a:xfrm>
          <a:prstGeom prst="rect">
            <a:avLst/>
          </a:prstGeom>
          <a:noFill/>
        </p:spPr>
      </p:pic>
      <p:pic>
        <p:nvPicPr>
          <p:cNvPr id="90119" name="Picture 7" descr="reflector"/>
          <p:cNvPicPr>
            <a:picLocks noChangeAspect="1" noChangeArrowheads="1"/>
          </p:cNvPicPr>
          <p:nvPr/>
        </p:nvPicPr>
        <p:blipFill>
          <a:blip r:embed="rId3" cstate="print"/>
          <a:srcRect/>
          <a:stretch>
            <a:fillRect/>
          </a:stretch>
        </p:blipFill>
        <p:spPr bwMode="auto">
          <a:xfrm>
            <a:off x="6248400" y="2133600"/>
            <a:ext cx="3962400" cy="3062288"/>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R. Todd Lines</a:t>
            </a:r>
          </a:p>
        </p:txBody>
      </p:sp>
      <p:sp>
        <p:nvSpPr>
          <p:cNvPr id="91138" name="Rectangle 2"/>
          <p:cNvSpPr>
            <a:spLocks noGrp="1" noChangeArrowheads="1"/>
          </p:cNvSpPr>
          <p:nvPr>
            <p:ph type="title"/>
          </p:nvPr>
        </p:nvSpPr>
        <p:spPr/>
        <p:txBody>
          <a:bodyPr/>
          <a:lstStyle/>
          <a:p>
            <a:r>
              <a:rPr lang="en-US"/>
              <a:t>Apollo Retro-reflectors</a:t>
            </a:r>
          </a:p>
        </p:txBody>
      </p:sp>
      <p:sp>
        <p:nvSpPr>
          <p:cNvPr id="91139" name="Rectangle 3"/>
          <p:cNvSpPr>
            <a:spLocks noGrp="1" noChangeArrowheads="1"/>
          </p:cNvSpPr>
          <p:nvPr>
            <p:ph type="body" idx="1"/>
          </p:nvPr>
        </p:nvSpPr>
        <p:spPr/>
        <p:txBody>
          <a:bodyPr/>
          <a:lstStyle/>
          <a:p>
            <a:endParaRPr lang="en-US"/>
          </a:p>
        </p:txBody>
      </p:sp>
      <p:pic>
        <p:nvPicPr>
          <p:cNvPr id="91140" name="Picture 4" descr="moon_annotate"/>
          <p:cNvPicPr>
            <a:picLocks noChangeAspect="1" noChangeArrowheads="1"/>
          </p:cNvPicPr>
          <p:nvPr/>
        </p:nvPicPr>
        <p:blipFill>
          <a:blip r:embed="rId2" cstate="print"/>
          <a:srcRect/>
          <a:stretch>
            <a:fillRect/>
          </a:stretch>
        </p:blipFill>
        <p:spPr bwMode="auto">
          <a:xfrm>
            <a:off x="2438401" y="1219201"/>
            <a:ext cx="5305425" cy="4962525"/>
          </a:xfrm>
          <a:prstGeom prst="rect">
            <a:avLst/>
          </a:prstGeom>
          <a:noFill/>
        </p:spPr>
      </p:pic>
      <p:pic>
        <p:nvPicPr>
          <p:cNvPr id="91141" name="Picture 5" descr="lunar_reflector"/>
          <p:cNvPicPr>
            <a:picLocks noChangeAspect="1" noChangeArrowheads="1"/>
          </p:cNvPicPr>
          <p:nvPr/>
        </p:nvPicPr>
        <p:blipFill>
          <a:blip r:embed="rId3" cstate="print"/>
          <a:srcRect/>
          <a:stretch>
            <a:fillRect/>
          </a:stretch>
        </p:blipFill>
        <p:spPr bwMode="auto">
          <a:xfrm>
            <a:off x="6553200" y="1447800"/>
            <a:ext cx="2673350" cy="2743200"/>
          </a:xfrm>
          <a:prstGeom prst="rect">
            <a:avLst/>
          </a:prstGeom>
          <a:noFill/>
        </p:spPr>
      </p:pic>
      <p:pic>
        <p:nvPicPr>
          <p:cNvPr id="91142" name="Picture 6" descr="A15_LRRRfull"/>
          <p:cNvPicPr>
            <a:picLocks noChangeAspect="1" noChangeArrowheads="1"/>
          </p:cNvPicPr>
          <p:nvPr/>
        </p:nvPicPr>
        <p:blipFill>
          <a:blip r:embed="rId4" cstate="print"/>
          <a:srcRect/>
          <a:stretch>
            <a:fillRect/>
          </a:stretch>
        </p:blipFill>
        <p:spPr bwMode="auto">
          <a:xfrm>
            <a:off x="7467601" y="3276601"/>
            <a:ext cx="2747963" cy="2790825"/>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a:t>R. Todd Lines</a:t>
            </a:r>
          </a:p>
        </p:txBody>
      </p:sp>
      <p:sp>
        <p:nvSpPr>
          <p:cNvPr id="174082" name="Rectangle 2"/>
          <p:cNvSpPr>
            <a:spLocks noGrp="1" noChangeArrowheads="1"/>
          </p:cNvSpPr>
          <p:nvPr>
            <p:ph type="title"/>
          </p:nvPr>
        </p:nvSpPr>
        <p:spPr/>
        <p:txBody>
          <a:bodyPr/>
          <a:lstStyle/>
          <a:p>
            <a:r>
              <a:rPr lang="en-US"/>
              <a:t>Try it at Home</a:t>
            </a:r>
          </a:p>
        </p:txBody>
      </p:sp>
      <p:sp>
        <p:nvSpPr>
          <p:cNvPr id="174083" name="Rectangle 3"/>
          <p:cNvSpPr>
            <a:spLocks noGrp="1" noChangeArrowheads="1"/>
          </p:cNvSpPr>
          <p:nvPr>
            <p:ph type="body" idx="1"/>
          </p:nvPr>
        </p:nvSpPr>
        <p:spPr>
          <a:xfrm>
            <a:off x="1981200" y="1600201"/>
            <a:ext cx="3581400" cy="4525963"/>
          </a:xfrm>
        </p:spPr>
        <p:txBody>
          <a:bodyPr/>
          <a:lstStyle/>
          <a:p>
            <a:r>
              <a:rPr lang="en-US"/>
              <a:t>Amateur Radio Moonbounce Communication</a:t>
            </a:r>
          </a:p>
        </p:txBody>
      </p:sp>
      <p:pic>
        <p:nvPicPr>
          <p:cNvPr id="174084" name="Picture 4" descr="W5UN-QSL"/>
          <p:cNvPicPr>
            <a:picLocks noChangeAspect="1" noChangeArrowheads="1"/>
          </p:cNvPicPr>
          <p:nvPr/>
        </p:nvPicPr>
        <p:blipFill>
          <a:blip r:embed="rId2" cstate="print"/>
          <a:srcRect/>
          <a:stretch>
            <a:fillRect/>
          </a:stretch>
        </p:blipFill>
        <p:spPr bwMode="auto">
          <a:xfrm>
            <a:off x="5486400" y="1371601"/>
            <a:ext cx="4800600" cy="3071813"/>
          </a:xfrm>
          <a:prstGeom prst="rect">
            <a:avLst/>
          </a:prstGeom>
          <a:noFill/>
        </p:spPr>
      </p:pic>
      <p:pic>
        <p:nvPicPr>
          <p:cNvPr id="174085" name="Picture 5" descr="SM2CEW-antenna"/>
          <p:cNvPicPr>
            <a:picLocks noChangeAspect="1" noChangeArrowheads="1"/>
          </p:cNvPicPr>
          <p:nvPr/>
        </p:nvPicPr>
        <p:blipFill>
          <a:blip r:embed="rId3" cstate="print"/>
          <a:srcRect/>
          <a:stretch>
            <a:fillRect/>
          </a:stretch>
        </p:blipFill>
        <p:spPr bwMode="auto">
          <a:xfrm>
            <a:off x="6934200" y="4267200"/>
            <a:ext cx="3124200" cy="2349500"/>
          </a:xfrm>
          <a:prstGeom prst="rect">
            <a:avLst/>
          </a:prstGeom>
          <a:noFill/>
        </p:spPr>
      </p:pic>
      <p:pic>
        <p:nvPicPr>
          <p:cNvPr id="174087" name="Picture 7" descr="SM2CEW-Shack-lrg"/>
          <p:cNvPicPr>
            <a:picLocks noChangeAspect="1" noChangeArrowheads="1"/>
          </p:cNvPicPr>
          <p:nvPr/>
        </p:nvPicPr>
        <p:blipFill>
          <a:blip r:embed="rId4" cstate="print"/>
          <a:srcRect/>
          <a:stretch>
            <a:fillRect/>
          </a:stretch>
        </p:blipFill>
        <p:spPr bwMode="auto">
          <a:xfrm>
            <a:off x="1981200" y="3276600"/>
            <a:ext cx="3657600" cy="2743200"/>
          </a:xfrm>
          <a:prstGeom prst="rect">
            <a:avLst/>
          </a:prstGeom>
          <a:noFill/>
        </p:spPr>
      </p:pic>
      <p:sp>
        <p:nvSpPr>
          <p:cNvPr id="174088" name="Rectangle 8"/>
          <p:cNvSpPr>
            <a:spLocks noChangeArrowheads="1"/>
          </p:cNvSpPr>
          <p:nvPr/>
        </p:nvSpPr>
        <p:spPr bwMode="auto">
          <a:xfrm>
            <a:off x="1752600" y="6172200"/>
            <a:ext cx="3352800" cy="457200"/>
          </a:xfrm>
          <a:prstGeom prst="rect">
            <a:avLst/>
          </a:prstGeom>
          <a:noFill/>
          <a:ln w="9525" algn="ctr">
            <a:noFill/>
            <a:miter lim="800000"/>
            <a:headEnd/>
            <a:tailEnd/>
          </a:ln>
          <a:effectLst/>
        </p:spPr>
        <p:txBody>
          <a:bodyPr>
            <a:spAutoFit/>
          </a:bodyPr>
          <a:lstStyle/>
          <a:p>
            <a:r>
              <a:rPr lang="en-US" sz="1200"/>
              <a:t>http://www.arrl.org/news/features/2002/01/21/1/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4"/>
          <p:cNvSpPr>
            <a:spLocks noGrp="1"/>
          </p:cNvSpPr>
          <p:nvPr>
            <p:ph type="ftr" sz="quarter" idx="11"/>
          </p:nvPr>
        </p:nvSpPr>
        <p:spPr/>
        <p:txBody>
          <a:bodyPr/>
          <a:lstStyle/>
          <a:p>
            <a:r>
              <a:rPr lang="en-US"/>
              <a:t>R. Todd Lines</a:t>
            </a:r>
          </a:p>
        </p:txBody>
      </p:sp>
      <p:sp>
        <p:nvSpPr>
          <p:cNvPr id="89090" name="Rectangle 2"/>
          <p:cNvSpPr>
            <a:spLocks noGrp="1" noChangeArrowheads="1"/>
          </p:cNvSpPr>
          <p:nvPr>
            <p:ph type="title"/>
          </p:nvPr>
        </p:nvSpPr>
        <p:spPr/>
        <p:txBody>
          <a:bodyPr/>
          <a:lstStyle/>
          <a:p>
            <a:r>
              <a:rPr lang="en-US"/>
              <a:t>Micro Mirror Arrays</a:t>
            </a:r>
          </a:p>
        </p:txBody>
      </p:sp>
      <p:sp>
        <p:nvSpPr>
          <p:cNvPr id="89091" name="Rectangle 3"/>
          <p:cNvSpPr>
            <a:spLocks noGrp="1" noChangeArrowheads="1"/>
          </p:cNvSpPr>
          <p:nvPr>
            <p:ph type="body" idx="1"/>
          </p:nvPr>
        </p:nvSpPr>
        <p:spPr>
          <a:xfrm>
            <a:off x="1905000" y="1295401"/>
            <a:ext cx="8229600" cy="2239963"/>
          </a:xfrm>
        </p:spPr>
        <p:txBody>
          <a:bodyPr/>
          <a:lstStyle/>
          <a:p>
            <a:r>
              <a:rPr lang="en-US"/>
              <a:t>A high-tech example is the new micro-mirror arrays</a:t>
            </a:r>
          </a:p>
          <a:p>
            <a:pPr lvl="1"/>
            <a:r>
              <a:rPr lang="en-US"/>
              <a:t>ITT version</a:t>
            </a:r>
          </a:p>
          <a:p>
            <a:pPr lvl="1"/>
            <a:endParaRPr lang="en-US"/>
          </a:p>
        </p:txBody>
      </p:sp>
      <p:pic>
        <p:nvPicPr>
          <p:cNvPr id="89092" name="Picture 4"/>
          <p:cNvPicPr>
            <a:picLocks noChangeAspect="1" noChangeArrowheads="1"/>
          </p:cNvPicPr>
          <p:nvPr/>
        </p:nvPicPr>
        <p:blipFill>
          <a:blip r:embed="rId2" cstate="print"/>
          <a:srcRect/>
          <a:stretch>
            <a:fillRect/>
          </a:stretch>
        </p:blipFill>
        <p:spPr bwMode="auto">
          <a:xfrm>
            <a:off x="5029201" y="4343401"/>
            <a:ext cx="2219325" cy="1000125"/>
          </a:xfrm>
          <a:prstGeom prst="rect">
            <a:avLst/>
          </a:prstGeom>
          <a:noFill/>
          <a:ln w="12700">
            <a:noFill/>
            <a:miter lim="800000"/>
            <a:headEnd type="none" w="sm" len="sm"/>
            <a:tailEnd type="none" w="sm" len="sm"/>
          </a:ln>
          <a:effectLst/>
        </p:spPr>
      </p:pic>
      <p:pic>
        <p:nvPicPr>
          <p:cNvPr id="89093" name="Picture 5"/>
          <p:cNvPicPr>
            <a:picLocks noChangeAspect="1" noChangeArrowheads="1"/>
          </p:cNvPicPr>
          <p:nvPr/>
        </p:nvPicPr>
        <p:blipFill>
          <a:blip r:embed="rId3" cstate="print"/>
          <a:srcRect/>
          <a:stretch>
            <a:fillRect/>
          </a:stretch>
        </p:blipFill>
        <p:spPr bwMode="auto">
          <a:xfrm>
            <a:off x="2314575" y="4391025"/>
            <a:ext cx="2209800" cy="952500"/>
          </a:xfrm>
          <a:prstGeom prst="rect">
            <a:avLst/>
          </a:prstGeom>
          <a:noFill/>
          <a:ln w="12700">
            <a:noFill/>
            <a:miter lim="800000"/>
            <a:headEnd type="none" w="sm" len="sm"/>
            <a:tailEnd type="none" w="sm" len="sm"/>
          </a:ln>
          <a:effectLst/>
        </p:spPr>
      </p:pic>
      <p:sp>
        <p:nvSpPr>
          <p:cNvPr id="89094" name="Freeform 6"/>
          <p:cNvSpPr>
            <a:spLocks/>
          </p:cNvSpPr>
          <p:nvPr/>
        </p:nvSpPr>
        <p:spPr bwMode="auto">
          <a:xfrm>
            <a:off x="2168525" y="4622801"/>
            <a:ext cx="268288" cy="555625"/>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095" name="Line 7"/>
          <p:cNvSpPr>
            <a:spLocks noChangeShapeType="1"/>
          </p:cNvSpPr>
          <p:nvPr/>
        </p:nvSpPr>
        <p:spPr bwMode="auto">
          <a:xfrm>
            <a:off x="2168525" y="5019675"/>
            <a:ext cx="1588" cy="463550"/>
          </a:xfrm>
          <a:prstGeom prst="line">
            <a:avLst/>
          </a:prstGeom>
          <a:noFill/>
          <a:ln w="25400">
            <a:solidFill>
              <a:schemeClr val="bg2"/>
            </a:solidFill>
            <a:round/>
            <a:headEnd type="none" w="sm" len="sm"/>
            <a:tailEnd type="none" w="sm" len="sm"/>
          </a:ln>
          <a:effectLst/>
        </p:spPr>
        <p:txBody>
          <a:bodyPr/>
          <a:lstStyle/>
          <a:p>
            <a:endParaRPr lang="en-US"/>
          </a:p>
        </p:txBody>
      </p:sp>
      <p:sp>
        <p:nvSpPr>
          <p:cNvPr id="89096" name="Line 8"/>
          <p:cNvSpPr>
            <a:spLocks noChangeShapeType="1"/>
          </p:cNvSpPr>
          <p:nvPr/>
        </p:nvSpPr>
        <p:spPr bwMode="auto">
          <a:xfrm>
            <a:off x="2133600" y="5541964"/>
            <a:ext cx="71438" cy="1587"/>
          </a:xfrm>
          <a:prstGeom prst="line">
            <a:avLst/>
          </a:prstGeom>
          <a:noFill/>
          <a:ln w="25400">
            <a:solidFill>
              <a:schemeClr val="bg2"/>
            </a:solidFill>
            <a:round/>
            <a:headEnd type="none" w="sm" len="sm"/>
            <a:tailEnd type="none" w="sm" len="sm"/>
          </a:ln>
          <a:effectLst/>
        </p:spPr>
        <p:txBody>
          <a:bodyPr/>
          <a:lstStyle/>
          <a:p>
            <a:endParaRPr lang="en-US"/>
          </a:p>
        </p:txBody>
      </p:sp>
      <p:sp>
        <p:nvSpPr>
          <p:cNvPr id="89097" name="Line 9"/>
          <p:cNvSpPr>
            <a:spLocks noChangeShapeType="1"/>
          </p:cNvSpPr>
          <p:nvPr/>
        </p:nvSpPr>
        <p:spPr bwMode="auto">
          <a:xfrm>
            <a:off x="2154239" y="5607050"/>
            <a:ext cx="39687" cy="1588"/>
          </a:xfrm>
          <a:prstGeom prst="line">
            <a:avLst/>
          </a:prstGeom>
          <a:noFill/>
          <a:ln w="25400">
            <a:solidFill>
              <a:schemeClr val="bg2"/>
            </a:solidFill>
            <a:round/>
            <a:headEnd type="none" w="sm" len="sm"/>
            <a:tailEnd type="none" w="sm" len="sm"/>
          </a:ln>
          <a:effectLst/>
        </p:spPr>
        <p:txBody>
          <a:bodyPr/>
          <a:lstStyle/>
          <a:p>
            <a:endParaRPr lang="en-US"/>
          </a:p>
        </p:txBody>
      </p:sp>
      <p:grpSp>
        <p:nvGrpSpPr>
          <p:cNvPr id="2" name="Group 10"/>
          <p:cNvGrpSpPr>
            <a:grpSpLocks/>
          </p:cNvGrpSpPr>
          <p:nvPr/>
        </p:nvGrpSpPr>
        <p:grpSpPr bwMode="auto">
          <a:xfrm>
            <a:off x="5819775" y="3819525"/>
            <a:ext cx="1295400" cy="1079500"/>
            <a:chOff x="2880" y="2304"/>
            <a:chExt cx="816" cy="680"/>
          </a:xfrm>
        </p:grpSpPr>
        <p:sp>
          <p:nvSpPr>
            <p:cNvPr id="89099" name="Line 11"/>
            <p:cNvSpPr>
              <a:spLocks noChangeShapeType="1"/>
            </p:cNvSpPr>
            <p:nvPr/>
          </p:nvSpPr>
          <p:spPr bwMode="auto">
            <a:xfrm flipH="1" flipV="1">
              <a:off x="3312" y="2304"/>
              <a:ext cx="0" cy="446"/>
            </a:xfrm>
            <a:prstGeom prst="line">
              <a:avLst/>
            </a:prstGeom>
            <a:noFill/>
            <a:ln w="28575">
              <a:solidFill>
                <a:srgbClr val="008000"/>
              </a:solidFill>
              <a:prstDash val="sysDot"/>
              <a:round/>
              <a:headEnd type="none" w="sm" len="sm"/>
              <a:tailEnd type="stealth" w="med" len="lg"/>
            </a:ln>
            <a:effectLst/>
          </p:spPr>
          <p:txBody>
            <a:bodyPr/>
            <a:lstStyle/>
            <a:p>
              <a:endParaRPr lang="en-US"/>
            </a:p>
          </p:txBody>
        </p:sp>
        <p:sp>
          <p:nvSpPr>
            <p:cNvPr id="89100" name="Line 12"/>
            <p:cNvSpPr>
              <a:spLocks noChangeShapeType="1"/>
            </p:cNvSpPr>
            <p:nvPr/>
          </p:nvSpPr>
          <p:spPr bwMode="auto">
            <a:xfrm flipH="1">
              <a:off x="3252" y="2318"/>
              <a:ext cx="0" cy="55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1" name="Line 13"/>
            <p:cNvSpPr>
              <a:spLocks noChangeShapeType="1"/>
            </p:cNvSpPr>
            <p:nvPr/>
          </p:nvSpPr>
          <p:spPr bwMode="auto">
            <a:xfrm flipV="1">
              <a:off x="3264" y="2366"/>
              <a:ext cx="240"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2" name="Line 14"/>
            <p:cNvSpPr>
              <a:spLocks noChangeShapeType="1"/>
            </p:cNvSpPr>
            <p:nvPr/>
          </p:nvSpPr>
          <p:spPr bwMode="auto">
            <a:xfrm flipH="1" flipV="1">
              <a:off x="3072" y="2366"/>
              <a:ext cx="183"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3" name="Line 15"/>
            <p:cNvSpPr>
              <a:spLocks noChangeShapeType="1"/>
            </p:cNvSpPr>
            <p:nvPr/>
          </p:nvSpPr>
          <p:spPr bwMode="auto">
            <a:xfrm flipH="1" flipV="1">
              <a:off x="2880" y="2366"/>
              <a:ext cx="360" cy="582"/>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4" name="Line 16"/>
            <p:cNvSpPr>
              <a:spLocks noChangeShapeType="1"/>
            </p:cNvSpPr>
            <p:nvPr/>
          </p:nvSpPr>
          <p:spPr bwMode="auto">
            <a:xfrm flipV="1">
              <a:off x="3258" y="2366"/>
              <a:ext cx="438" cy="618"/>
            </a:xfrm>
            <a:prstGeom prst="line">
              <a:avLst/>
            </a:prstGeom>
            <a:noFill/>
            <a:ln w="28575">
              <a:solidFill>
                <a:srgbClr val="008000"/>
              </a:solidFill>
              <a:round/>
              <a:headEnd type="none" w="sm" len="sm"/>
              <a:tailEnd type="stealth" w="med" len="lg"/>
            </a:ln>
            <a:effectLst/>
          </p:spPr>
          <p:txBody>
            <a:bodyPr/>
            <a:lstStyle/>
            <a:p>
              <a:endParaRPr lang="en-US"/>
            </a:p>
          </p:txBody>
        </p:sp>
      </p:grpSp>
      <p:grpSp>
        <p:nvGrpSpPr>
          <p:cNvPr id="3" name="Group 17"/>
          <p:cNvGrpSpPr>
            <a:grpSpLocks/>
          </p:cNvGrpSpPr>
          <p:nvPr/>
        </p:nvGrpSpPr>
        <p:grpSpPr bwMode="auto">
          <a:xfrm>
            <a:off x="4038600" y="3810000"/>
            <a:ext cx="381000" cy="1066800"/>
            <a:chOff x="1632" y="2448"/>
            <a:chExt cx="240" cy="672"/>
          </a:xfrm>
        </p:grpSpPr>
        <p:sp>
          <p:nvSpPr>
            <p:cNvPr id="89106" name="Line 18"/>
            <p:cNvSpPr>
              <a:spLocks noChangeShapeType="1"/>
            </p:cNvSpPr>
            <p:nvPr/>
          </p:nvSpPr>
          <p:spPr bwMode="auto">
            <a:xfrm>
              <a:off x="1632" y="2466"/>
              <a:ext cx="96" cy="654"/>
            </a:xfrm>
            <a:prstGeom prst="line">
              <a:avLst/>
            </a:prstGeom>
            <a:noFill/>
            <a:ln w="28575">
              <a:solidFill>
                <a:schemeClr val="accent2"/>
              </a:solidFill>
              <a:round/>
              <a:headEnd type="none" w="sm" len="sm"/>
              <a:tailEnd type="stealth" w="med" len="lg"/>
            </a:ln>
            <a:effectLst/>
          </p:spPr>
          <p:txBody>
            <a:bodyPr/>
            <a:lstStyle/>
            <a:p>
              <a:endParaRPr lang="en-US"/>
            </a:p>
          </p:txBody>
        </p:sp>
        <p:sp>
          <p:nvSpPr>
            <p:cNvPr id="89107" name="Line 19"/>
            <p:cNvSpPr>
              <a:spLocks noChangeShapeType="1"/>
            </p:cNvSpPr>
            <p:nvPr/>
          </p:nvSpPr>
          <p:spPr bwMode="auto">
            <a:xfrm flipH="1">
              <a:off x="1776" y="2448"/>
              <a:ext cx="96" cy="672"/>
            </a:xfrm>
            <a:prstGeom prst="line">
              <a:avLst/>
            </a:prstGeom>
            <a:noFill/>
            <a:ln w="28575">
              <a:solidFill>
                <a:schemeClr val="accent2"/>
              </a:solidFill>
              <a:round/>
              <a:headEnd type="triangle" w="med" len="med"/>
              <a:tailEnd/>
            </a:ln>
            <a:effectLst/>
          </p:spPr>
          <p:txBody>
            <a:bodyPr/>
            <a:lstStyle/>
            <a:p>
              <a:endParaRPr lang="en-US"/>
            </a:p>
          </p:txBody>
        </p:sp>
      </p:grpSp>
      <p:sp>
        <p:nvSpPr>
          <p:cNvPr id="89108" name="Rectangle 20"/>
          <p:cNvSpPr>
            <a:spLocks noChangeArrowheads="1"/>
          </p:cNvSpPr>
          <p:nvPr/>
        </p:nvSpPr>
        <p:spPr bwMode="auto">
          <a:xfrm>
            <a:off x="2362200" y="5327651"/>
            <a:ext cx="2057400" cy="277641"/>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Off-State</a:t>
            </a:r>
            <a:endParaRPr lang="en-US" sz="700">
              <a:solidFill>
                <a:schemeClr val="bg2"/>
              </a:solidFill>
              <a:latin typeface="Times New Roman" pitchFamily="18" charset="0"/>
            </a:endParaRPr>
          </a:p>
        </p:txBody>
      </p:sp>
      <p:sp>
        <p:nvSpPr>
          <p:cNvPr id="89109" name="AutoShape 21"/>
          <p:cNvSpPr>
            <a:spLocks/>
          </p:cNvSpPr>
          <p:nvPr/>
        </p:nvSpPr>
        <p:spPr bwMode="auto">
          <a:xfrm>
            <a:off x="2057400" y="3962400"/>
            <a:ext cx="1143000" cy="304800"/>
          </a:xfrm>
          <a:prstGeom prst="borderCallout2">
            <a:avLst>
              <a:gd name="adj1" fmla="val 37500"/>
              <a:gd name="adj2" fmla="val 106667"/>
              <a:gd name="adj3" fmla="val 37500"/>
              <a:gd name="adj4" fmla="val 126389"/>
              <a:gd name="adj5" fmla="val 140625"/>
              <a:gd name="adj6" fmla="val 136111"/>
            </a:avLst>
          </a:prstGeom>
          <a:solidFill>
            <a:schemeClr val="bg1"/>
          </a:solidFill>
          <a:ln w="12700">
            <a:solidFill>
              <a:schemeClr val="tx1"/>
            </a:solidFill>
            <a:miter lim="800000"/>
            <a:headEnd type="none" w="sm" len="sm"/>
            <a:tailEnd type="triangle" w="med" len="med"/>
          </a:ln>
          <a:effectLst/>
        </p:spPr>
        <p:txBody>
          <a:bodyPr/>
          <a:lstStyle/>
          <a:p>
            <a:r>
              <a:rPr lang="en-US" sz="1100">
                <a:latin typeface="Times New Roman" pitchFamily="18" charset="0"/>
              </a:rPr>
              <a:t>Metal “Mirror”</a:t>
            </a:r>
          </a:p>
        </p:txBody>
      </p:sp>
      <p:sp>
        <p:nvSpPr>
          <p:cNvPr id="89110" name="Rectangle 22"/>
          <p:cNvSpPr>
            <a:spLocks noChangeArrowheads="1"/>
          </p:cNvSpPr>
          <p:nvPr/>
        </p:nvSpPr>
        <p:spPr bwMode="auto">
          <a:xfrm>
            <a:off x="4997450" y="5326064"/>
            <a:ext cx="2165350" cy="277641"/>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On-State</a:t>
            </a:r>
            <a:endParaRPr lang="en-US" sz="700">
              <a:solidFill>
                <a:schemeClr val="bg2"/>
              </a:solidFill>
              <a:latin typeface="Times New Roman" pitchFamily="18" charset="0"/>
            </a:endParaRPr>
          </a:p>
        </p:txBody>
      </p:sp>
      <p:sp>
        <p:nvSpPr>
          <p:cNvPr id="89111" name="Freeform 23"/>
          <p:cNvSpPr>
            <a:spLocks/>
          </p:cNvSpPr>
          <p:nvPr/>
        </p:nvSpPr>
        <p:spPr bwMode="auto">
          <a:xfrm>
            <a:off x="4886326" y="4648200"/>
            <a:ext cx="263525" cy="609600"/>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112" name="Oval 24"/>
          <p:cNvSpPr>
            <a:spLocks noChangeArrowheads="1"/>
          </p:cNvSpPr>
          <p:nvPr/>
        </p:nvSpPr>
        <p:spPr bwMode="auto">
          <a:xfrm>
            <a:off x="4724400" y="4814888"/>
            <a:ext cx="342900" cy="290512"/>
          </a:xfrm>
          <a:prstGeom prst="ellipse">
            <a:avLst/>
          </a:prstGeom>
          <a:solidFill>
            <a:srgbClr val="FFFFFF"/>
          </a:solidFill>
          <a:ln w="12700">
            <a:solidFill>
              <a:schemeClr val="bg2"/>
            </a:solidFill>
            <a:round/>
            <a:headEnd type="none" w="sm" len="sm"/>
            <a:tailEnd type="none" w="sm" len="sm"/>
          </a:ln>
          <a:effectLst/>
        </p:spPr>
        <p:txBody>
          <a:bodyPr wrap="none" anchor="ctr"/>
          <a:lstStyle/>
          <a:p>
            <a:endParaRPr lang="en-US"/>
          </a:p>
        </p:txBody>
      </p:sp>
      <p:sp>
        <p:nvSpPr>
          <p:cNvPr id="89113" name="Text Box 25"/>
          <p:cNvSpPr txBox="1">
            <a:spLocks noChangeArrowheads="1"/>
          </p:cNvSpPr>
          <p:nvPr/>
        </p:nvSpPr>
        <p:spPr bwMode="auto">
          <a:xfrm>
            <a:off x="4752975" y="4875213"/>
            <a:ext cx="304800" cy="312778"/>
          </a:xfrm>
          <a:prstGeom prst="rect">
            <a:avLst/>
          </a:prstGeom>
          <a:noFill/>
          <a:ln w="12700">
            <a:noFill/>
            <a:miter lim="800000"/>
            <a:headEnd type="none" w="sm" len="sm"/>
            <a:tailEnd type="none" w="sm" len="sm"/>
          </a:ln>
          <a:effectLst/>
        </p:spPr>
        <p:txBody>
          <a:bodyPr>
            <a:spAutoFit/>
          </a:bodyPr>
          <a:lstStyle/>
          <a:p>
            <a:pPr>
              <a:lnSpc>
                <a:spcPct val="40000"/>
              </a:lnSpc>
            </a:pPr>
            <a:r>
              <a:rPr lang="en-US" sz="1600">
                <a:solidFill>
                  <a:schemeClr val="bg2"/>
                </a:solidFill>
                <a:latin typeface="Times New Roman" pitchFamily="18" charset="0"/>
              </a:rPr>
              <a:t>+-</a:t>
            </a:r>
          </a:p>
        </p:txBody>
      </p:sp>
      <p:sp>
        <p:nvSpPr>
          <p:cNvPr id="89114" name="Rectangle 26"/>
          <p:cNvSpPr>
            <a:spLocks noChangeArrowheads="1"/>
          </p:cNvSpPr>
          <p:nvPr/>
        </p:nvSpPr>
        <p:spPr bwMode="auto">
          <a:xfrm>
            <a:off x="7391400" y="5272088"/>
            <a:ext cx="2590800" cy="442912"/>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6 channel GEMS Device</a:t>
            </a:r>
          </a:p>
          <a:p>
            <a:pPr eaLnBrk="0" hangingPunct="0"/>
            <a:r>
              <a:rPr lang="en-US" sz="1100">
                <a:solidFill>
                  <a:schemeClr val="bg2"/>
                </a:solidFill>
                <a:latin typeface="Times New Roman" pitchFamily="18" charset="0"/>
              </a:rPr>
              <a:t>(50 Channel Device is in Development)</a:t>
            </a:r>
          </a:p>
        </p:txBody>
      </p:sp>
      <p:pic>
        <p:nvPicPr>
          <p:cNvPr id="89115" name="Picture 27"/>
          <p:cNvPicPr>
            <a:picLocks noChangeAspect="1" noChangeArrowheads="1"/>
          </p:cNvPicPr>
          <p:nvPr/>
        </p:nvPicPr>
        <p:blipFill>
          <a:blip r:embed="rId4" cstate="print"/>
          <a:srcRect/>
          <a:stretch>
            <a:fillRect/>
          </a:stretch>
        </p:blipFill>
        <p:spPr bwMode="auto">
          <a:xfrm>
            <a:off x="7848600" y="3914775"/>
            <a:ext cx="1676400" cy="1365250"/>
          </a:xfrm>
          <a:prstGeom prst="rect">
            <a:avLst/>
          </a:prstGeom>
          <a:noFill/>
          <a:ln w="12700">
            <a:noFill/>
            <a:miter lim="800000"/>
            <a:headEnd type="none" w="sm" len="sm"/>
            <a:tailEnd type="none" w="sm" len="sm"/>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3533775" y="1198564"/>
            <a:ext cx="5124450" cy="4467225"/>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1828800" y="2057400"/>
            <a:ext cx="8824948" cy="36957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cstate="print"/>
          <a:srcRect/>
          <a:stretch>
            <a:fillRect/>
          </a:stretch>
        </p:blipFill>
        <p:spPr bwMode="auto">
          <a:xfrm>
            <a:off x="3533775" y="1198564"/>
            <a:ext cx="5124450" cy="4467225"/>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cstate="print"/>
          <a:srcRect/>
          <a:stretch>
            <a:fillRect/>
          </a:stretch>
        </p:blipFill>
        <p:spPr bwMode="auto">
          <a:xfrm>
            <a:off x="3527426" y="1189038"/>
            <a:ext cx="5135563" cy="4487862"/>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r>
              <a:rPr lang="en-US" dirty="0"/>
              <a:t>Question 223.13.10</a:t>
            </a:r>
          </a:p>
        </p:txBody>
      </p:sp>
      <p:sp>
        <p:nvSpPr>
          <p:cNvPr id="443395" name="Rectangle 3"/>
          <p:cNvSpPr>
            <a:spLocks noGrp="1" noChangeArrowheads="1"/>
          </p:cNvSpPr>
          <p:nvPr>
            <p:ph idx="1"/>
          </p:nvPr>
        </p:nvSpPr>
        <p:spPr>
          <a:xfrm>
            <a:off x="1879600" y="1339851"/>
            <a:ext cx="4224338" cy="4525963"/>
          </a:xfrm>
        </p:spPr>
        <p:txBody>
          <a:bodyPr/>
          <a:lstStyle/>
          <a:p>
            <a:pPr eaLnBrk="1" hangingPunct="1">
              <a:lnSpc>
                <a:spcPct val="120000"/>
              </a:lnSpc>
              <a:buFontTx/>
              <a:buNone/>
              <a:defRPr/>
            </a:pPr>
            <a:r>
              <a:rPr lang="en-US" sz="2000" b="1">
                <a:effectLst>
                  <a:outerShdw blurRad="38100" dist="38100" dir="2700000" algn="tl">
                    <a:srgbClr val="C0C0C0"/>
                  </a:outerShdw>
                </a:effectLst>
              </a:rPr>
              <a:t>You hold a hand mirror </a:t>
            </a:r>
            <a:r>
              <a:rPr lang="en-US" sz="2000" b="1">
                <a:solidFill>
                  <a:schemeClr val="tx2"/>
                </a:solidFill>
                <a:effectLst>
                  <a:outerShdw blurRad="38100" dist="38100" dir="2700000" algn="tl">
                    <a:srgbClr val="C0C0C0"/>
                  </a:outerShdw>
                </a:effectLst>
              </a:rPr>
              <a:t>0.5 m</a:t>
            </a:r>
            <a:r>
              <a:rPr lang="en-US" sz="2000" b="1">
                <a:effectLst>
                  <a:outerShdw blurRad="38100" dist="38100" dir="2700000" algn="tl">
                    <a:srgbClr val="C0C0C0"/>
                  </a:outerShdw>
                </a:effectLst>
              </a:rPr>
              <a:t>   in front of you and look at your reflection in a full-length mirror </a:t>
            </a:r>
            <a:r>
              <a:rPr lang="en-US" sz="2000" b="1">
                <a:solidFill>
                  <a:schemeClr val="tx2"/>
                </a:solidFill>
                <a:effectLst>
                  <a:outerShdw blurRad="38100" dist="38100" dir="2700000" algn="tl">
                    <a:srgbClr val="C0C0C0"/>
                  </a:outerShdw>
                </a:effectLst>
              </a:rPr>
              <a:t>1 m</a:t>
            </a:r>
            <a:r>
              <a:rPr lang="en-US" sz="2000" b="1">
                <a:effectLst>
                  <a:outerShdw blurRad="38100" dist="38100" dir="2700000" algn="tl">
                    <a:srgbClr val="C0C0C0"/>
                  </a:outerShdw>
                </a:effectLst>
              </a:rPr>
              <a:t> behind you.    </a:t>
            </a:r>
            <a:r>
              <a:rPr lang="en-US" sz="2000" b="1">
                <a:solidFill>
                  <a:schemeClr val="tx2"/>
                </a:solidFill>
                <a:effectLst>
                  <a:outerShdw blurRad="38100" dist="38100" dir="2700000" algn="tl">
                    <a:srgbClr val="C0C0C0"/>
                  </a:outerShdw>
                </a:effectLst>
              </a:rPr>
              <a:t>How far in back of the big mirror do you see the image of your face?</a:t>
            </a:r>
            <a:r>
              <a:rPr lang="en-US" sz="2000" b="1">
                <a:effectLst>
                  <a:outerShdw blurRad="38100" dist="38100" dir="2700000" algn="tl">
                    <a:srgbClr val="C0C0C0"/>
                  </a:outerShdw>
                </a:effectLst>
              </a:rPr>
              <a:t> </a:t>
            </a:r>
          </a:p>
          <a:p>
            <a:pPr eaLnBrk="1" hangingPunct="1">
              <a:lnSpc>
                <a:spcPct val="80000"/>
              </a:lnSpc>
              <a:defRPr/>
            </a:pPr>
            <a:endParaRPr lang="en-US" sz="2000" b="1">
              <a:solidFill>
                <a:schemeClr val="tx2"/>
              </a:solidFill>
            </a:endParaRPr>
          </a:p>
          <a:p>
            <a:pPr marL="762000" lvl="1" indent="-304800">
              <a:lnSpc>
                <a:spcPct val="80000"/>
              </a:lnSpc>
              <a:buFontTx/>
              <a:buAutoNum type="alphaLcParenR"/>
              <a:defRPr/>
            </a:pPr>
            <a:r>
              <a:rPr lang="en-US" sz="2000" b="1">
                <a:solidFill>
                  <a:schemeClr val="tx2"/>
                </a:solidFill>
              </a:rPr>
              <a:t>0.5 m</a:t>
            </a:r>
          </a:p>
          <a:p>
            <a:pPr marL="762000" lvl="1" indent="-304800">
              <a:lnSpc>
                <a:spcPct val="80000"/>
              </a:lnSpc>
              <a:buFontTx/>
              <a:buAutoNum type="alphaLcParenR"/>
              <a:defRPr/>
            </a:pPr>
            <a:r>
              <a:rPr lang="en-US" sz="2000" b="1">
                <a:solidFill>
                  <a:schemeClr val="tx2"/>
                </a:solidFill>
              </a:rPr>
              <a:t>1.0 m </a:t>
            </a:r>
          </a:p>
          <a:p>
            <a:pPr marL="762000" lvl="1" indent="-304800">
              <a:lnSpc>
                <a:spcPct val="80000"/>
              </a:lnSpc>
              <a:buFontTx/>
              <a:buAutoNum type="alphaLcParenR"/>
              <a:defRPr/>
            </a:pPr>
            <a:r>
              <a:rPr lang="en-US" sz="2000" b="1">
                <a:solidFill>
                  <a:schemeClr val="tx2"/>
                </a:solidFill>
              </a:rPr>
              <a:t>1.5 m</a:t>
            </a:r>
          </a:p>
          <a:p>
            <a:pPr marL="762000" lvl="1" indent="-304800">
              <a:lnSpc>
                <a:spcPct val="80000"/>
              </a:lnSpc>
              <a:buFontTx/>
              <a:buAutoNum type="alphaLcParenR"/>
              <a:defRPr/>
            </a:pPr>
            <a:r>
              <a:rPr lang="en-US" sz="2000" b="1">
                <a:solidFill>
                  <a:schemeClr val="tx2"/>
                </a:solidFill>
              </a:rPr>
              <a:t>2.0 m</a:t>
            </a:r>
          </a:p>
          <a:p>
            <a:pPr marL="762000" lvl="1" indent="-304800">
              <a:lnSpc>
                <a:spcPct val="80000"/>
              </a:lnSpc>
              <a:buFontTx/>
              <a:buAutoNum type="alphaLcParenR"/>
              <a:defRPr/>
            </a:pPr>
            <a:r>
              <a:rPr lang="en-US" sz="2000" b="1">
                <a:solidFill>
                  <a:schemeClr val="tx2"/>
                </a:solidFill>
              </a:rPr>
              <a:t>2.5 m</a:t>
            </a:r>
            <a:endParaRPr lang="en-US" sz="2000" b="1">
              <a:solidFill>
                <a:schemeClr val="tx2"/>
              </a:solidFill>
              <a:effectLst>
                <a:outerShdw blurRad="38100" dist="38100" dir="2700000" algn="tl">
                  <a:srgbClr val="C0C0C0"/>
                </a:outerShdw>
              </a:effectLst>
            </a:endParaRPr>
          </a:p>
          <a:p>
            <a:pPr eaLnBrk="1" hangingPunct="1">
              <a:lnSpc>
                <a:spcPct val="80000"/>
              </a:lnSpc>
              <a:defRPr/>
            </a:pPr>
            <a:endParaRPr lang="en-US" sz="2400"/>
          </a:p>
        </p:txBody>
      </p:sp>
      <p:sp>
        <p:nvSpPr>
          <p:cNvPr id="12292" name="Slide Number Placeholder 5"/>
          <p:cNvSpPr>
            <a:spLocks noGrp="1"/>
          </p:cNvSpPr>
          <p:nvPr>
            <p:ph type="sldNum" sz="quarter" idx="12"/>
          </p:nvPr>
        </p:nvSpPr>
        <p:spPr>
          <a:noFill/>
        </p:spPr>
        <p:txBody>
          <a:bodyPr/>
          <a:lstStyle/>
          <a:p>
            <a:fld id="{AA4EF262-061D-45F6-88C8-74DD670CA05D}" type="slidenum">
              <a:rPr lang="en-US" smtClean="0"/>
              <a:pPr/>
              <a:t>48</a:t>
            </a:fld>
            <a:endParaRPr lang="en-US"/>
          </a:p>
        </p:txBody>
      </p:sp>
      <p:grpSp>
        <p:nvGrpSpPr>
          <p:cNvPr id="2" name="Group 4"/>
          <p:cNvGrpSpPr>
            <a:grpSpLocks/>
          </p:cNvGrpSpPr>
          <p:nvPr/>
        </p:nvGrpSpPr>
        <p:grpSpPr bwMode="auto">
          <a:xfrm>
            <a:off x="6505576" y="1423989"/>
            <a:ext cx="3541713" cy="2835275"/>
            <a:chOff x="1026" y="800"/>
            <a:chExt cx="2342" cy="1852"/>
          </a:xfrm>
        </p:grpSpPr>
        <p:graphicFrame>
          <p:nvGraphicFramePr>
            <p:cNvPr id="12290" name="Object 5"/>
            <p:cNvGraphicFramePr>
              <a:graphicFrameLocks noChangeAspect="1"/>
            </p:cNvGraphicFramePr>
            <p:nvPr/>
          </p:nvGraphicFramePr>
          <p:xfrm>
            <a:off x="1026" y="800"/>
            <a:ext cx="930" cy="1850"/>
          </p:xfrm>
          <a:graphic>
            <a:graphicData uri="http://schemas.openxmlformats.org/presentationml/2006/ole">
              <mc:AlternateContent xmlns:mc="http://schemas.openxmlformats.org/markup-compatibility/2006">
                <mc:Choice xmlns:v="urn:schemas-microsoft-com:vml" Requires="v">
                  <p:oleObj name="Clip" r:id="rId2" imgW="2287080" imgH="2021400" progId="">
                    <p:embed/>
                  </p:oleObj>
                </mc:Choice>
                <mc:Fallback>
                  <p:oleObj name="Clip" r:id="rId2" imgW="2287080" imgH="2021400" progId="">
                    <p:embed/>
                    <p:pic>
                      <p:nvPicPr>
                        <p:cNvPr id="12290" name="Object 5"/>
                        <p:cNvPicPr>
                          <a:picLocks noChangeAspect="1" noChangeArrowheads="1"/>
                        </p:cNvPicPr>
                        <p:nvPr/>
                      </p:nvPicPr>
                      <p:blipFill>
                        <a:blip r:embed="rId3">
                          <a:extLst>
                            <a:ext uri="{28A0092B-C50C-407E-A947-70E740481C1C}">
                              <a14:useLocalDpi xmlns:a14="http://schemas.microsoft.com/office/drawing/2010/main" val="0"/>
                            </a:ext>
                          </a:extLst>
                        </a:blip>
                        <a:srcRect r="35461"/>
                        <a:stretch>
                          <a:fillRect/>
                        </a:stretch>
                      </p:blipFill>
                      <p:spPr bwMode="auto">
                        <a:xfrm>
                          <a:off x="1026" y="800"/>
                          <a:ext cx="930" cy="1850"/>
                        </a:xfrm>
                        <a:prstGeom prst="rect">
                          <a:avLst/>
                        </a:prstGeom>
                        <a:solidFill>
                          <a:schemeClr val="hlink"/>
                        </a:solidFill>
                      </p:spPr>
                    </p:pic>
                  </p:oleObj>
                </mc:Fallback>
              </mc:AlternateContent>
            </a:graphicData>
          </a:graphic>
        </p:graphicFrame>
        <p:sp>
          <p:nvSpPr>
            <p:cNvPr id="12297" name="Rectangle 6"/>
            <p:cNvSpPr>
              <a:spLocks noChangeArrowheads="1"/>
            </p:cNvSpPr>
            <p:nvPr/>
          </p:nvSpPr>
          <p:spPr bwMode="auto">
            <a:xfrm>
              <a:off x="1934" y="1605"/>
              <a:ext cx="1366" cy="241"/>
            </a:xfrm>
            <a:prstGeom prst="rect">
              <a:avLst/>
            </a:prstGeom>
            <a:solidFill>
              <a:schemeClr val="hlink"/>
            </a:solidFill>
            <a:ln w="9525">
              <a:noFill/>
              <a:miter lim="800000"/>
              <a:headEnd/>
              <a:tailEnd/>
            </a:ln>
          </p:spPr>
          <p:txBody>
            <a:bodyPr anchor="ctr">
              <a:spAutoFit/>
            </a:bodyPr>
            <a:lstStyle/>
            <a:p>
              <a:endParaRPr lang="en-US"/>
            </a:p>
          </p:txBody>
        </p:sp>
        <p:graphicFrame>
          <p:nvGraphicFramePr>
            <p:cNvPr id="12291" name="Object 7"/>
            <p:cNvGraphicFramePr>
              <a:graphicFrameLocks noChangeAspect="1"/>
            </p:cNvGraphicFramePr>
            <p:nvPr/>
          </p:nvGraphicFramePr>
          <p:xfrm>
            <a:off x="2361" y="802"/>
            <a:ext cx="1007" cy="1850"/>
          </p:xfrm>
          <a:graphic>
            <a:graphicData uri="http://schemas.openxmlformats.org/presentationml/2006/ole">
              <mc:AlternateContent xmlns:mc="http://schemas.openxmlformats.org/markup-compatibility/2006">
                <mc:Choice xmlns:v="urn:schemas-microsoft-com:vml" Requires="v">
                  <p:oleObj name="Clip" r:id="rId4" imgW="1599480" imgH="2287080" progId="">
                    <p:embed/>
                  </p:oleObj>
                </mc:Choice>
                <mc:Fallback>
                  <p:oleObj name="Clip" r:id="rId4" imgW="1599480" imgH="2287080" progId="">
                    <p:embed/>
                    <p:pic>
                      <p:nvPicPr>
                        <p:cNvPr id="1229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 y="802"/>
                          <a:ext cx="1007" cy="1850"/>
                        </a:xfrm>
                        <a:prstGeom prst="rect">
                          <a:avLst/>
                        </a:prstGeom>
                        <a:solidFill>
                          <a:schemeClr val="hlink"/>
                        </a:solidFill>
                      </p:spPr>
                    </p:pic>
                  </p:oleObj>
                </mc:Fallback>
              </mc:AlternateContent>
            </a:graphicData>
          </a:graphic>
        </p:graphicFrame>
      </p:grpSp>
      <p:sp>
        <p:nvSpPr>
          <p:cNvPr id="12296" name="Text Box 8"/>
          <p:cNvSpPr txBox="1">
            <a:spLocks noChangeArrowheads="1"/>
          </p:cNvSpPr>
          <p:nvPr/>
        </p:nvSpPr>
        <p:spPr bwMode="auto">
          <a:xfrm>
            <a:off x="8007350" y="6146800"/>
            <a:ext cx="330540" cy="369332"/>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3986767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F484C-BF75-3724-42FE-EFC5FB76324C}"/>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E9E6A677-786F-B8EB-A422-4FF4897A6A6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0595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223.10.4</a:t>
            </a:r>
          </a:p>
        </p:txBody>
      </p:sp>
      <p:sp>
        <p:nvSpPr>
          <p:cNvPr id="149508" name="Rectangle 3"/>
          <p:cNvSpPr>
            <a:spLocks noGrp="1" noChangeArrowheads="1"/>
          </p:cNvSpPr>
          <p:nvPr>
            <p:ph idx="1"/>
          </p:nvPr>
        </p:nvSpPr>
        <p:spPr/>
        <p:txBody>
          <a:bodyPr/>
          <a:lstStyle/>
          <a:p>
            <a:pPr marL="609600" indent="-609600">
              <a:buNone/>
            </a:pPr>
            <a:r>
              <a:rPr lang="en-US" dirty="0"/>
              <a:t>Can anything go faster than light?</a:t>
            </a:r>
          </a:p>
          <a:p>
            <a:pPr marL="609600" indent="-609600">
              <a:buFontTx/>
              <a:buAutoNum type="alphaLcParenR"/>
            </a:pPr>
            <a:r>
              <a:rPr lang="en-US" dirty="0"/>
              <a:t>Yes</a:t>
            </a:r>
          </a:p>
          <a:p>
            <a:pPr marL="609600" indent="-609600">
              <a:buFontTx/>
              <a:buAutoNum type="alphaLcParenR"/>
            </a:pPr>
            <a:r>
              <a:rPr lang="en-US" dirty="0"/>
              <a:t>No</a:t>
            </a:r>
          </a:p>
          <a:p>
            <a:pPr marL="609600" indent="-609600">
              <a:buFontTx/>
              <a:buAutoNum type="alphaLcParenR"/>
            </a:pPr>
            <a:r>
              <a:rPr lang="en-US" dirty="0"/>
              <a:t>Only at CERN</a:t>
            </a:r>
          </a:p>
          <a:p>
            <a:pPr marL="609600" indent="-609600"/>
            <a:endParaRPr lang="en-US" dirty="0"/>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5</a:t>
            </a:fld>
            <a:endParaRPr lang="en-US"/>
          </a:p>
        </p:txBody>
      </p:sp>
    </p:spTree>
    <p:extLst>
      <p:ext uri="{BB962C8B-B14F-4D97-AF65-F5344CB8AC3E}">
        <p14:creationId xmlns:p14="http://schemas.microsoft.com/office/powerpoint/2010/main" val="856326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7128932" y="0"/>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a:t>Question</a:t>
            </a:r>
          </a:p>
        </p:txBody>
      </p:sp>
      <p:sp>
        <p:nvSpPr>
          <p:cNvPr id="5" name="Content Placeholder 4"/>
          <p:cNvSpPr>
            <a:spLocks noGrp="1"/>
          </p:cNvSpPr>
          <p:nvPr>
            <p:ph idx="1"/>
          </p:nvPr>
        </p:nvSpPr>
        <p:spPr>
          <a:xfrm>
            <a:off x="304800" y="1524000"/>
            <a:ext cx="4504267" cy="4652963"/>
          </a:xfrm>
        </p:spPr>
        <p:txBody>
          <a:bodyPr>
            <a:normAutofit/>
          </a:bodyPr>
          <a:lstStyle/>
          <a:p>
            <a:pPr marL="0" indent="0">
              <a:buNone/>
            </a:pPr>
            <a:r>
              <a:rPr lang="en-US" dirty="0"/>
              <a:t>I now have three “slits” with light going through them. What will I see on the screen?</a:t>
            </a:r>
          </a:p>
          <a:p>
            <a:pPr marL="514350" indent="-514350">
              <a:buFont typeface="+mj-lt"/>
              <a:buAutoNum type="alphaLcParenR"/>
            </a:pPr>
            <a:r>
              <a:rPr lang="en-US" dirty="0"/>
              <a:t>Just a blur of light</a:t>
            </a:r>
          </a:p>
          <a:p>
            <a:pPr marL="514350" indent="-514350">
              <a:buFont typeface="+mj-lt"/>
              <a:buAutoNum type="alphaLcParenR"/>
            </a:pPr>
            <a:r>
              <a:rPr lang="en-US" dirty="0"/>
              <a:t>Still bright spots and dark spots</a:t>
            </a:r>
          </a:p>
          <a:p>
            <a:pPr marL="514350" indent="-514350">
              <a:buFont typeface="+mj-lt"/>
              <a:buAutoNum type="alphaLcParenR"/>
            </a:pPr>
            <a:r>
              <a:rPr lang="en-US" dirty="0"/>
              <a:t>Nothing, most of the light doesn’t get through</a:t>
            </a:r>
          </a:p>
          <a:p>
            <a:pPr marL="514350" indent="-514350">
              <a:buFont typeface="+mj-lt"/>
              <a:buAutoNum type="alphaLcParenR"/>
            </a:pPr>
            <a:r>
              <a:rPr lang="en-US" dirty="0"/>
              <a:t>Exactly three bright spots</a:t>
            </a:r>
          </a:p>
          <a:p>
            <a:pPr marL="0" indent="0">
              <a:buNone/>
            </a:pPr>
            <a:endParaRPr lang="en-US" dirty="0"/>
          </a:p>
        </p:txBody>
      </p:sp>
      <p:sp>
        <p:nvSpPr>
          <p:cNvPr id="6" name="Rectangle 5"/>
          <p:cNvSpPr/>
          <p:nvPr/>
        </p:nvSpPr>
        <p:spPr>
          <a:xfrm>
            <a:off x="7213601" y="1"/>
            <a:ext cx="389466" cy="20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30534" y="2387600"/>
            <a:ext cx="372533" cy="10837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247467" y="3725334"/>
            <a:ext cx="372533" cy="10837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281333" y="5181600"/>
            <a:ext cx="406399" cy="167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6654800" y="0"/>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80666" y="0"/>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15469" y="0"/>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06535" y="-33863"/>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a:off x="5046133" y="3183466"/>
            <a:ext cx="1286934" cy="643467"/>
          </a:xfrm>
          <a:prstGeom prst="rightArrow">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549468" y="0"/>
            <a:ext cx="1523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01867" y="152400"/>
            <a:ext cx="914400" cy="795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Screen</a:t>
            </a:r>
          </a:p>
        </p:txBody>
      </p:sp>
    </p:spTree>
    <p:extLst>
      <p:ext uri="{BB962C8B-B14F-4D97-AF65-F5344CB8AC3E}">
        <p14:creationId xmlns:p14="http://schemas.microsoft.com/office/powerpoint/2010/main" val="3366636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810001" y="152400"/>
            <a:ext cx="3287653" cy="5842000"/>
          </a:xfrm>
          <a:prstGeom prst="rect">
            <a:avLst/>
          </a:prstGeom>
          <a:noFill/>
          <a:ln w="9525">
            <a:noFill/>
            <a:miter lim="800000"/>
            <a:headEnd/>
            <a:tailEnd/>
          </a:ln>
          <a:effectLst/>
        </p:spPr>
      </p:pic>
    </p:spTree>
    <p:extLst>
      <p:ext uri="{BB962C8B-B14F-4D97-AF65-F5344CB8AC3E}">
        <p14:creationId xmlns:p14="http://schemas.microsoft.com/office/powerpoint/2010/main" val="2132342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2" cstate="print"/>
          <a:srcRect/>
          <a:stretch>
            <a:fillRect/>
          </a:stretch>
        </p:blipFill>
        <p:spPr bwMode="auto">
          <a:xfrm>
            <a:off x="2833689" y="785814"/>
            <a:ext cx="6524625" cy="5286375"/>
          </a:xfrm>
          <a:prstGeom prst="rect">
            <a:avLst/>
          </a:prstGeom>
          <a:noFill/>
          <a:ln w="9525">
            <a:noFill/>
            <a:miter lim="800000"/>
            <a:headEnd/>
            <a:tailEnd/>
          </a:ln>
        </p:spPr>
      </p:pic>
    </p:spTree>
    <p:extLst>
      <p:ext uri="{BB962C8B-B14F-4D97-AF65-F5344CB8AC3E}">
        <p14:creationId xmlns:p14="http://schemas.microsoft.com/office/powerpoint/2010/main" val="4040861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3962401" y="0"/>
            <a:ext cx="3819263" cy="6527800"/>
          </a:xfrm>
          <a:prstGeom prst="rect">
            <a:avLst/>
          </a:prstGeom>
          <a:noFill/>
          <a:ln w="9525">
            <a:noFill/>
            <a:miter lim="800000"/>
            <a:headEnd/>
            <a:tailEnd/>
          </a:ln>
          <a:effectLst/>
        </p:spPr>
      </p:pic>
    </p:spTree>
    <p:extLst>
      <p:ext uri="{BB962C8B-B14F-4D97-AF65-F5344CB8AC3E}">
        <p14:creationId xmlns:p14="http://schemas.microsoft.com/office/powerpoint/2010/main" val="1862410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3"/>
          <p:cNvPicPr>
            <a:picLocks noChangeAspect="1" noChangeArrowheads="1"/>
          </p:cNvPicPr>
          <p:nvPr/>
        </p:nvPicPr>
        <p:blipFill>
          <a:blip r:embed="rId2" cstate="print"/>
          <a:srcRect/>
          <a:stretch>
            <a:fillRect/>
          </a:stretch>
        </p:blipFill>
        <p:spPr bwMode="auto">
          <a:xfrm>
            <a:off x="4662489" y="1828800"/>
            <a:ext cx="2081319" cy="5151438"/>
          </a:xfrm>
          <a:prstGeom prst="rect">
            <a:avLst/>
          </a:prstGeom>
          <a:noFill/>
          <a:ln w="9525">
            <a:noFill/>
            <a:miter lim="800000"/>
            <a:headEnd/>
            <a:tailEnd/>
          </a:ln>
          <a:effectLst/>
        </p:spPr>
      </p:pic>
    </p:spTree>
    <p:extLst>
      <p:ext uri="{BB962C8B-B14F-4D97-AF65-F5344CB8AC3E}">
        <p14:creationId xmlns:p14="http://schemas.microsoft.com/office/powerpoint/2010/main" val="2135724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5"/>
          <p:cNvSpPr>
            <a:spLocks noGrp="1"/>
          </p:cNvSpPr>
          <p:nvPr>
            <p:ph type="ftr" sz="quarter" idx="11"/>
          </p:nvPr>
        </p:nvSpPr>
        <p:spPr>
          <a:noFill/>
        </p:spPr>
        <p:txBody>
          <a:bodyPr/>
          <a:lstStyle/>
          <a:p>
            <a:r>
              <a:rPr lang="en-US"/>
              <a:t>R. Todd Lines</a:t>
            </a:r>
          </a:p>
        </p:txBody>
      </p:sp>
      <p:sp>
        <p:nvSpPr>
          <p:cNvPr id="56323" name="Rectangle 2"/>
          <p:cNvSpPr>
            <a:spLocks noGrp="1" noChangeArrowheads="1"/>
          </p:cNvSpPr>
          <p:nvPr>
            <p:ph type="title"/>
          </p:nvPr>
        </p:nvSpPr>
        <p:spPr>
          <a:xfrm>
            <a:off x="3124200" y="0"/>
            <a:ext cx="7304088" cy="1143000"/>
          </a:xfrm>
        </p:spPr>
        <p:txBody>
          <a:bodyPr>
            <a:normAutofit fontScale="90000"/>
          </a:bodyPr>
          <a:lstStyle/>
          <a:p>
            <a:pPr eaLnBrk="1" hangingPunct="1"/>
            <a:r>
              <a:rPr lang="en-US"/>
              <a:t>Diffraction Grating Spectrometer</a:t>
            </a:r>
          </a:p>
        </p:txBody>
      </p:sp>
      <p:sp>
        <p:nvSpPr>
          <p:cNvPr id="56324" name="Rectangle 3"/>
          <p:cNvSpPr>
            <a:spLocks noGrp="1" noChangeArrowheads="1"/>
          </p:cNvSpPr>
          <p:nvPr>
            <p:ph type="body" sz="half" idx="1"/>
          </p:nvPr>
        </p:nvSpPr>
        <p:spPr>
          <a:xfrm>
            <a:off x="2133600" y="1371601"/>
            <a:ext cx="4154488" cy="4611687"/>
          </a:xfrm>
        </p:spPr>
        <p:txBody>
          <a:bodyPr/>
          <a:lstStyle/>
          <a:p>
            <a:pPr eaLnBrk="1" hangingPunct="1">
              <a:lnSpc>
                <a:spcPct val="90000"/>
              </a:lnSpc>
            </a:pPr>
            <a:r>
              <a:rPr lang="en-US" sz="2400" dirty="0"/>
              <a:t>The collimated beam is incident on the grating</a:t>
            </a:r>
          </a:p>
          <a:p>
            <a:pPr eaLnBrk="1" hangingPunct="1">
              <a:lnSpc>
                <a:spcPct val="90000"/>
              </a:lnSpc>
            </a:pPr>
            <a:r>
              <a:rPr lang="en-US" sz="2400" dirty="0"/>
              <a:t>The diffracted light leaves the gratings and the telescope is used to view the image</a:t>
            </a:r>
          </a:p>
          <a:p>
            <a:pPr eaLnBrk="1" hangingPunct="1">
              <a:lnSpc>
                <a:spcPct val="90000"/>
              </a:lnSpc>
            </a:pPr>
            <a:r>
              <a:rPr lang="en-US" sz="2400" dirty="0"/>
              <a:t>The wavelength can be determined by measuring the precise angles at which the images of the slit appear for the various orders</a:t>
            </a:r>
          </a:p>
        </p:txBody>
      </p:sp>
      <p:pic>
        <p:nvPicPr>
          <p:cNvPr id="8193" name="Picture 1"/>
          <p:cNvPicPr>
            <a:picLocks noGrp="1" noChangeAspect="1" noChangeArrowheads="1"/>
          </p:cNvPicPr>
          <p:nvPr>
            <p:ph type="clipArt" sz="half" idx="2"/>
          </p:nvPr>
        </p:nvPicPr>
        <p:blipFill>
          <a:blip r:embed="rId2" cstate="print"/>
          <a:srcRect/>
          <a:stretch>
            <a:fillRect/>
          </a:stretch>
        </p:blipFill>
        <p:spPr bwMode="auto">
          <a:xfrm>
            <a:off x="6400801" y="2286001"/>
            <a:ext cx="4033837" cy="1934973"/>
          </a:xfrm>
          <a:prstGeom prst="rect">
            <a:avLst/>
          </a:prstGeom>
          <a:noFill/>
          <a:ln w="9525">
            <a:noFill/>
            <a:miter lim="800000"/>
            <a:headEnd/>
            <a:tailEnd/>
          </a:ln>
          <a:effectLst/>
        </p:spPr>
      </p:pic>
    </p:spTree>
    <p:extLst>
      <p:ext uri="{BB962C8B-B14F-4D97-AF65-F5344CB8AC3E}">
        <p14:creationId xmlns:p14="http://schemas.microsoft.com/office/powerpoint/2010/main" val="3475496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t>Details</a:t>
            </a:r>
          </a:p>
        </p:txBody>
      </p:sp>
      <p:pic>
        <p:nvPicPr>
          <p:cNvPr id="7169" name="Picture 1"/>
          <p:cNvPicPr>
            <a:picLocks noChangeAspect="1" noChangeArrowheads="1"/>
          </p:cNvPicPr>
          <p:nvPr/>
        </p:nvPicPr>
        <p:blipFill>
          <a:blip r:embed="rId2" cstate="print"/>
          <a:srcRect/>
          <a:stretch>
            <a:fillRect/>
          </a:stretch>
        </p:blipFill>
        <p:spPr bwMode="auto">
          <a:xfrm>
            <a:off x="2743201" y="1905000"/>
            <a:ext cx="7267575" cy="3486150"/>
          </a:xfrm>
          <a:prstGeom prst="rect">
            <a:avLst/>
          </a:prstGeom>
          <a:noFill/>
          <a:ln w="9525">
            <a:noFill/>
            <a:miter lim="800000"/>
            <a:headEnd/>
            <a:tailEnd/>
          </a:ln>
          <a:effectLst/>
        </p:spPr>
      </p:pic>
      <p:pic>
        <p:nvPicPr>
          <p:cNvPr id="57353" name="Picture 8"/>
          <p:cNvPicPr>
            <a:picLocks noChangeAspect="1" noChangeArrowheads="1"/>
          </p:cNvPicPr>
          <p:nvPr/>
        </p:nvPicPr>
        <p:blipFill>
          <a:blip r:embed="rId3" cstate="print"/>
          <a:srcRect/>
          <a:stretch>
            <a:fillRect/>
          </a:stretch>
        </p:blipFill>
        <p:spPr bwMode="auto">
          <a:xfrm>
            <a:off x="6858000" y="5029200"/>
            <a:ext cx="3543300" cy="1428750"/>
          </a:xfrm>
          <a:prstGeom prst="rect">
            <a:avLst/>
          </a:prstGeom>
          <a:noFill/>
          <a:ln w="9525" algn="ctr">
            <a:noFill/>
            <a:miter lim="800000"/>
            <a:headEnd/>
            <a:tailEnd/>
          </a:ln>
        </p:spPr>
      </p:pic>
    </p:spTree>
    <p:extLst>
      <p:ext uri="{BB962C8B-B14F-4D97-AF65-F5344CB8AC3E}">
        <p14:creationId xmlns:p14="http://schemas.microsoft.com/office/powerpoint/2010/main" val="722388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a:spLocks noGrp="1"/>
          </p:cNvSpPr>
          <p:nvPr>
            <p:ph type="ftr" sz="quarter" idx="11"/>
          </p:nvPr>
        </p:nvSpPr>
        <p:spPr>
          <a:noFill/>
        </p:spPr>
        <p:txBody>
          <a:bodyPr/>
          <a:lstStyle/>
          <a:p>
            <a:r>
              <a:rPr lang="en-US"/>
              <a:t>R. Todd Lines</a:t>
            </a:r>
          </a:p>
        </p:txBody>
      </p:sp>
      <p:sp>
        <p:nvSpPr>
          <p:cNvPr id="55299" name="Rectangle 2"/>
          <p:cNvSpPr>
            <a:spLocks noGrp="1" noChangeArrowheads="1"/>
          </p:cNvSpPr>
          <p:nvPr>
            <p:ph type="title"/>
          </p:nvPr>
        </p:nvSpPr>
        <p:spPr>
          <a:xfrm>
            <a:off x="2760664" y="0"/>
            <a:ext cx="7362825" cy="1143000"/>
          </a:xfrm>
        </p:spPr>
        <p:txBody>
          <a:bodyPr>
            <a:normAutofit fontScale="90000"/>
          </a:bodyPr>
          <a:lstStyle/>
          <a:p>
            <a:pPr eaLnBrk="1" hangingPunct="1"/>
            <a:r>
              <a:rPr lang="en-US"/>
              <a:t>Diffraction Grating, Intensity, cont.</a:t>
            </a:r>
          </a:p>
        </p:txBody>
      </p:sp>
      <p:sp>
        <p:nvSpPr>
          <p:cNvPr id="55300" name="Rectangle 3"/>
          <p:cNvSpPr>
            <a:spLocks noGrp="1" noChangeArrowheads="1"/>
          </p:cNvSpPr>
          <p:nvPr>
            <p:ph type="body" idx="1"/>
          </p:nvPr>
        </p:nvSpPr>
        <p:spPr/>
        <p:txBody>
          <a:bodyPr/>
          <a:lstStyle/>
          <a:p>
            <a:pPr eaLnBrk="1" hangingPunct="1"/>
            <a:r>
              <a:rPr lang="en-US"/>
              <a:t>Characteristics of the intensity pattern</a:t>
            </a:r>
          </a:p>
          <a:p>
            <a:pPr lvl="1" eaLnBrk="1" hangingPunct="1"/>
            <a:r>
              <a:rPr lang="en-US"/>
              <a:t>The sharp peaks are in contrast to the broad, bright fringes characteristic of the two-slit interference pattern</a:t>
            </a:r>
          </a:p>
          <a:p>
            <a:pPr lvl="1" eaLnBrk="1" hangingPunct="1"/>
            <a:r>
              <a:rPr lang="en-US"/>
              <a:t>Because the principle maxima are so sharp, they are much brighter than two-slit interference patterns</a:t>
            </a:r>
          </a:p>
          <a:p>
            <a:pPr eaLnBrk="1" hangingPunct="1"/>
            <a:endParaRPr lang="en-US"/>
          </a:p>
        </p:txBody>
      </p:sp>
    </p:spTree>
    <p:extLst>
      <p:ext uri="{BB962C8B-B14F-4D97-AF65-F5344CB8AC3E}">
        <p14:creationId xmlns:p14="http://schemas.microsoft.com/office/powerpoint/2010/main" val="778608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5"/>
          <p:cNvSpPr>
            <a:spLocks noGrp="1"/>
          </p:cNvSpPr>
          <p:nvPr>
            <p:ph type="ftr" sz="quarter" idx="11"/>
          </p:nvPr>
        </p:nvSpPr>
        <p:spPr>
          <a:noFill/>
        </p:spPr>
        <p:txBody>
          <a:bodyPr/>
          <a:lstStyle/>
          <a:p>
            <a:r>
              <a:rPr lang="en-US"/>
              <a:t>R. Todd Lines</a:t>
            </a:r>
          </a:p>
        </p:txBody>
      </p:sp>
      <p:sp>
        <p:nvSpPr>
          <p:cNvPr id="59395" name="Rectangle 2"/>
          <p:cNvSpPr>
            <a:spLocks noGrp="1" noChangeArrowheads="1"/>
          </p:cNvSpPr>
          <p:nvPr>
            <p:ph type="title"/>
          </p:nvPr>
        </p:nvSpPr>
        <p:spPr/>
        <p:txBody>
          <a:bodyPr/>
          <a:lstStyle/>
          <a:p>
            <a:pPr eaLnBrk="1" hangingPunct="1"/>
            <a:r>
              <a:rPr lang="en-US"/>
              <a:t>Grating Light Valve</a:t>
            </a:r>
          </a:p>
        </p:txBody>
      </p:sp>
      <p:sp>
        <p:nvSpPr>
          <p:cNvPr id="59396" name="Rectangle 3"/>
          <p:cNvSpPr>
            <a:spLocks noGrp="1" noChangeArrowheads="1"/>
          </p:cNvSpPr>
          <p:nvPr>
            <p:ph type="body" sz="half" idx="1"/>
          </p:nvPr>
        </p:nvSpPr>
        <p:spPr>
          <a:xfrm>
            <a:off x="1524000" y="1481139"/>
            <a:ext cx="4230688" cy="4459287"/>
          </a:xfrm>
        </p:spPr>
        <p:txBody>
          <a:bodyPr/>
          <a:lstStyle/>
          <a:p>
            <a:pPr eaLnBrk="1" hangingPunct="1"/>
            <a:r>
              <a:rPr lang="en-US" sz="2200"/>
              <a:t>A grating light valve consists of a silicon microchip fitted with an array of parallel silicon nitride ribbons coated with a thin layer of aluminum</a:t>
            </a:r>
          </a:p>
          <a:p>
            <a:pPr eaLnBrk="1" hangingPunct="1"/>
            <a:r>
              <a:rPr lang="en-US" sz="2200"/>
              <a:t>When a voltage is applied between a ribbon and the electrode on the silicon substrate, an electric force pulls the ribbon down</a:t>
            </a:r>
          </a:p>
          <a:p>
            <a:pPr eaLnBrk="1" hangingPunct="1"/>
            <a:r>
              <a:rPr lang="en-US" sz="2200"/>
              <a:t>The array of ribbons acts as a diffraction grating</a:t>
            </a:r>
          </a:p>
        </p:txBody>
      </p:sp>
      <p:pic>
        <p:nvPicPr>
          <p:cNvPr id="59397" name="Picture 4" descr="38-19"/>
          <p:cNvPicPr>
            <a:picLocks noGrp="1" noChangeAspect="1" noChangeArrowheads="1"/>
          </p:cNvPicPr>
          <p:nvPr>
            <p:ph type="clipArt" sz="half" idx="2"/>
          </p:nvPr>
        </p:nvPicPr>
        <p:blipFill>
          <a:blip r:embed="rId2" cstate="print"/>
          <a:srcRect/>
          <a:stretch>
            <a:fillRect/>
          </a:stretch>
        </p:blipFill>
        <p:spPr>
          <a:xfrm>
            <a:off x="6176964" y="2190751"/>
            <a:ext cx="4033837" cy="3343275"/>
          </a:xfrm>
          <a:noFill/>
        </p:spPr>
      </p:pic>
    </p:spTree>
    <p:extLst>
      <p:ext uri="{BB962C8B-B14F-4D97-AF65-F5344CB8AC3E}">
        <p14:creationId xmlns:p14="http://schemas.microsoft.com/office/powerpoint/2010/main" val="781548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Footer Placeholder 4"/>
          <p:cNvSpPr>
            <a:spLocks noGrp="1"/>
          </p:cNvSpPr>
          <p:nvPr>
            <p:ph type="ftr" sz="quarter" idx="11"/>
          </p:nvPr>
        </p:nvSpPr>
        <p:spPr>
          <a:noFill/>
        </p:spPr>
        <p:txBody>
          <a:bodyPr/>
          <a:lstStyle/>
          <a:p>
            <a:r>
              <a:rPr lang="en-US"/>
              <a:t>R. Todd Lines</a:t>
            </a:r>
          </a:p>
        </p:txBody>
      </p:sp>
      <p:sp>
        <p:nvSpPr>
          <p:cNvPr id="15364" name="Rectangle 2"/>
          <p:cNvSpPr>
            <a:spLocks noGrp="1" noChangeArrowheads="1"/>
          </p:cNvSpPr>
          <p:nvPr>
            <p:ph type="title"/>
          </p:nvPr>
        </p:nvSpPr>
        <p:spPr>
          <a:xfrm>
            <a:off x="2790825" y="0"/>
            <a:ext cx="7551738" cy="1143000"/>
          </a:xfrm>
        </p:spPr>
        <p:txBody>
          <a:bodyPr/>
          <a:lstStyle/>
          <a:p>
            <a:pPr eaLnBrk="1" hangingPunct="1"/>
            <a:r>
              <a:rPr lang="en-US" sz="3200"/>
              <a:t>Resolving Power of a Diffraction Grating</a:t>
            </a:r>
          </a:p>
        </p:txBody>
      </p:sp>
      <p:sp>
        <p:nvSpPr>
          <p:cNvPr id="15365" name="Rectangle 3"/>
          <p:cNvSpPr>
            <a:spLocks noGrp="1" noChangeArrowheads="1"/>
          </p:cNvSpPr>
          <p:nvPr>
            <p:ph type="body" idx="1"/>
          </p:nvPr>
        </p:nvSpPr>
        <p:spPr/>
        <p:txBody>
          <a:bodyPr/>
          <a:lstStyle/>
          <a:p>
            <a:pPr eaLnBrk="1" hangingPunct="1">
              <a:lnSpc>
                <a:spcPct val="90000"/>
              </a:lnSpc>
            </a:pPr>
            <a:r>
              <a:rPr lang="en-US"/>
              <a:t>For two nearly equal wavelengths, </a:t>
            </a:r>
            <a:r>
              <a:rPr lang="en-US" i="1">
                <a:cs typeface="Arial" charset="0"/>
              </a:rPr>
              <a:t>λ</a:t>
            </a:r>
            <a:r>
              <a:rPr lang="en-US" baseline="-25000"/>
              <a:t>1</a:t>
            </a:r>
            <a:r>
              <a:rPr lang="en-US"/>
              <a:t> and </a:t>
            </a:r>
            <a:r>
              <a:rPr lang="en-US" i="1">
                <a:cs typeface="Arial" charset="0"/>
              </a:rPr>
              <a:t>λ</a:t>
            </a:r>
            <a:r>
              <a:rPr lang="en-US" baseline="-25000"/>
              <a:t>2</a:t>
            </a:r>
            <a:r>
              <a:rPr lang="en-US"/>
              <a:t>, between which a diffraction grating can just barely distinguish, the </a:t>
            </a:r>
            <a:r>
              <a:rPr lang="en-US" b="1"/>
              <a:t>resolving power</a:t>
            </a:r>
            <a:r>
              <a:rPr lang="en-US"/>
              <a:t>, </a:t>
            </a:r>
            <a:r>
              <a:rPr lang="en-US" i="1"/>
              <a:t>R</a:t>
            </a:r>
            <a:r>
              <a:rPr lang="en-US"/>
              <a:t>, of the grating is defined as </a:t>
            </a:r>
          </a:p>
          <a:p>
            <a:pPr eaLnBrk="1" hangingPunct="1">
              <a:lnSpc>
                <a:spcPct val="90000"/>
              </a:lnSpc>
            </a:pPr>
            <a:endParaRPr lang="en-US"/>
          </a:p>
          <a:p>
            <a:pPr eaLnBrk="1" hangingPunct="1">
              <a:lnSpc>
                <a:spcPct val="90000"/>
              </a:lnSpc>
            </a:pPr>
            <a:endParaRPr lang="en-US"/>
          </a:p>
          <a:p>
            <a:pPr eaLnBrk="1" hangingPunct="1">
              <a:lnSpc>
                <a:spcPct val="90000"/>
              </a:lnSpc>
            </a:pPr>
            <a:r>
              <a:rPr lang="en-US"/>
              <a:t>Therefore, a grating with a high resolution can distinguish between small differences in wavelength</a:t>
            </a:r>
          </a:p>
        </p:txBody>
      </p:sp>
      <p:graphicFrame>
        <p:nvGraphicFramePr>
          <p:cNvPr id="15362" name="Object 4"/>
          <p:cNvGraphicFramePr>
            <a:graphicFrameLocks noChangeAspect="1"/>
          </p:cNvGraphicFramePr>
          <p:nvPr/>
        </p:nvGraphicFramePr>
        <p:xfrm>
          <a:off x="4876800" y="3251200"/>
          <a:ext cx="2381250" cy="954088"/>
        </p:xfrm>
        <a:graphic>
          <a:graphicData uri="http://schemas.openxmlformats.org/presentationml/2006/ole">
            <mc:AlternateContent xmlns:mc="http://schemas.openxmlformats.org/markup-compatibility/2006">
              <mc:Choice xmlns:v="urn:schemas-microsoft-com:vml" Requires="v">
                <p:oleObj name="Equation" r:id="rId2" imgW="1079280" imgH="431640" progId="">
                  <p:embed/>
                </p:oleObj>
              </mc:Choice>
              <mc:Fallback>
                <p:oleObj name="Equation" r:id="rId2" imgW="1079280" imgH="431640" progId="">
                  <p:embed/>
                  <p:pic>
                    <p:nvPicPr>
                      <p:cNvPr id="1536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51200"/>
                        <a:ext cx="2381250" cy="954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8342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The Nature of Light</a:t>
            </a:r>
          </a:p>
        </p:txBody>
      </p:sp>
      <p:sp>
        <p:nvSpPr>
          <p:cNvPr id="5123" name="Rectangle 3"/>
          <p:cNvSpPr>
            <a:spLocks noGrp="1" noChangeArrowheads="1"/>
          </p:cNvSpPr>
          <p:nvPr>
            <p:ph type="body" idx="1"/>
          </p:nvPr>
        </p:nvSpPr>
        <p:spPr/>
        <p:txBody>
          <a:bodyPr/>
          <a:lstStyle/>
          <a:p>
            <a:pPr>
              <a:lnSpc>
                <a:spcPct val="90000"/>
              </a:lnSpc>
            </a:pPr>
            <a:r>
              <a:rPr lang="en-US" dirty="0"/>
              <a:t>Before the beginning of the nineteenth century, light was considered to be a stream of particles</a:t>
            </a:r>
          </a:p>
          <a:p>
            <a:pPr>
              <a:lnSpc>
                <a:spcPct val="90000"/>
              </a:lnSpc>
            </a:pPr>
            <a:r>
              <a:rPr lang="en-US" dirty="0"/>
              <a:t>The particles were either emitted by the object being viewed or emanated from the eyes of the viewer</a:t>
            </a:r>
          </a:p>
          <a:p>
            <a:pPr>
              <a:lnSpc>
                <a:spcPct val="90000"/>
              </a:lnSpc>
            </a:pPr>
            <a:r>
              <a:rPr lang="en-US" dirty="0"/>
              <a:t>Newton was the chief architect of the particle theory of light</a:t>
            </a:r>
          </a:p>
          <a:p>
            <a:pPr lvl="1">
              <a:lnSpc>
                <a:spcPct val="90000"/>
              </a:lnSpc>
            </a:pPr>
            <a:r>
              <a:rPr lang="en-US" dirty="0"/>
              <a:t>He believed the particles left the object and stimulated the sense of sight upon entering the eyes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p:cNvPicPr>
            <a:picLocks noChangeAspect="1" noChangeArrowheads="1"/>
          </p:cNvPicPr>
          <p:nvPr/>
        </p:nvPicPr>
        <p:blipFill>
          <a:blip r:embed="rId2" cstate="print"/>
          <a:srcRect/>
          <a:stretch>
            <a:fillRect/>
          </a:stretch>
        </p:blipFill>
        <p:spPr bwMode="auto">
          <a:xfrm>
            <a:off x="3455036" y="243840"/>
            <a:ext cx="5221473" cy="6400800"/>
          </a:xfrm>
          <a:prstGeom prst="rect">
            <a:avLst/>
          </a:prstGeom>
          <a:noFill/>
          <a:ln w="9525">
            <a:noFill/>
            <a:miter lim="800000"/>
            <a:headEnd/>
            <a:tailEnd/>
          </a:ln>
          <a:effectLst/>
        </p:spPr>
      </p:pic>
      <p:cxnSp>
        <p:nvCxnSpPr>
          <p:cNvPr id="8" name="Straight Arrow Connector 7"/>
          <p:cNvCxnSpPr>
            <a:stCxn id="9" idx="3"/>
          </p:cNvCxnSpPr>
          <p:nvPr/>
        </p:nvCxnSpPr>
        <p:spPr>
          <a:xfrm>
            <a:off x="4393774" y="428954"/>
            <a:ext cx="391586" cy="1654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8320" y="198121"/>
            <a:ext cx="2595454" cy="461665"/>
          </a:xfrm>
          <a:prstGeom prst="rect">
            <a:avLst/>
          </a:prstGeom>
          <a:noFill/>
        </p:spPr>
        <p:txBody>
          <a:bodyPr wrap="none" rtlCol="0">
            <a:spAutoFit/>
          </a:bodyPr>
          <a:lstStyle/>
          <a:p>
            <a:r>
              <a:rPr lang="en-US" sz="2400" dirty="0"/>
              <a:t>Single Slit Envelope</a:t>
            </a:r>
          </a:p>
        </p:txBody>
      </p:sp>
      <p:cxnSp>
        <p:nvCxnSpPr>
          <p:cNvPr id="10" name="Straight Arrow Connector 9"/>
          <p:cNvCxnSpPr>
            <a:stCxn id="12" idx="3"/>
          </p:cNvCxnSpPr>
          <p:nvPr/>
        </p:nvCxnSpPr>
        <p:spPr>
          <a:xfrm flipV="1">
            <a:off x="4116604" y="929641"/>
            <a:ext cx="546836" cy="444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83080" y="1143001"/>
            <a:ext cx="2333524" cy="461665"/>
          </a:xfrm>
          <a:prstGeom prst="rect">
            <a:avLst/>
          </a:prstGeom>
          <a:noFill/>
        </p:spPr>
        <p:txBody>
          <a:bodyPr wrap="none" rtlCol="0">
            <a:spAutoFit/>
          </a:bodyPr>
          <a:lstStyle/>
          <a:p>
            <a:r>
              <a:rPr lang="en-US" sz="2400" dirty="0"/>
              <a:t>Intensity pattern </a:t>
            </a:r>
          </a:p>
        </p:txBody>
      </p:sp>
      <p:sp>
        <p:nvSpPr>
          <p:cNvPr id="15" name="TextBox 14"/>
          <p:cNvSpPr txBox="1"/>
          <p:nvPr/>
        </p:nvSpPr>
        <p:spPr>
          <a:xfrm>
            <a:off x="8463639" y="518161"/>
            <a:ext cx="893193" cy="461665"/>
          </a:xfrm>
          <a:prstGeom prst="rect">
            <a:avLst/>
          </a:prstGeom>
          <a:noFill/>
        </p:spPr>
        <p:txBody>
          <a:bodyPr wrap="none" rtlCol="0">
            <a:spAutoFit/>
          </a:bodyPr>
          <a:lstStyle/>
          <a:p>
            <a:r>
              <a:rPr lang="en-US" sz="2400" dirty="0"/>
              <a:t>2 slits</a:t>
            </a:r>
          </a:p>
        </p:txBody>
      </p:sp>
      <p:sp>
        <p:nvSpPr>
          <p:cNvPr id="16" name="TextBox 15"/>
          <p:cNvSpPr txBox="1"/>
          <p:nvPr/>
        </p:nvSpPr>
        <p:spPr>
          <a:xfrm>
            <a:off x="8463639" y="1584961"/>
            <a:ext cx="893193" cy="461665"/>
          </a:xfrm>
          <a:prstGeom prst="rect">
            <a:avLst/>
          </a:prstGeom>
          <a:noFill/>
        </p:spPr>
        <p:txBody>
          <a:bodyPr wrap="none" rtlCol="0">
            <a:spAutoFit/>
          </a:bodyPr>
          <a:lstStyle/>
          <a:p>
            <a:r>
              <a:rPr lang="en-US" sz="2400" dirty="0"/>
              <a:t>3 slits</a:t>
            </a:r>
          </a:p>
        </p:txBody>
      </p:sp>
      <p:sp>
        <p:nvSpPr>
          <p:cNvPr id="17" name="TextBox 16"/>
          <p:cNvSpPr txBox="1"/>
          <p:nvPr/>
        </p:nvSpPr>
        <p:spPr>
          <a:xfrm>
            <a:off x="8463639" y="2667001"/>
            <a:ext cx="893193" cy="461665"/>
          </a:xfrm>
          <a:prstGeom prst="rect">
            <a:avLst/>
          </a:prstGeom>
          <a:noFill/>
        </p:spPr>
        <p:txBody>
          <a:bodyPr wrap="none" rtlCol="0">
            <a:spAutoFit/>
          </a:bodyPr>
          <a:lstStyle/>
          <a:p>
            <a:r>
              <a:rPr lang="en-US" sz="2400" dirty="0"/>
              <a:t>4 slits</a:t>
            </a:r>
          </a:p>
        </p:txBody>
      </p:sp>
      <p:sp>
        <p:nvSpPr>
          <p:cNvPr id="18" name="TextBox 17"/>
          <p:cNvSpPr txBox="1"/>
          <p:nvPr/>
        </p:nvSpPr>
        <p:spPr>
          <a:xfrm>
            <a:off x="8463639" y="3749041"/>
            <a:ext cx="893193" cy="461665"/>
          </a:xfrm>
          <a:prstGeom prst="rect">
            <a:avLst/>
          </a:prstGeom>
          <a:noFill/>
        </p:spPr>
        <p:txBody>
          <a:bodyPr wrap="none" rtlCol="0">
            <a:spAutoFit/>
          </a:bodyPr>
          <a:lstStyle/>
          <a:p>
            <a:r>
              <a:rPr lang="en-US" sz="2400" dirty="0"/>
              <a:t>5 slits</a:t>
            </a:r>
          </a:p>
        </p:txBody>
      </p:sp>
      <p:sp>
        <p:nvSpPr>
          <p:cNvPr id="19" name="TextBox 18"/>
          <p:cNvSpPr txBox="1"/>
          <p:nvPr/>
        </p:nvSpPr>
        <p:spPr>
          <a:xfrm>
            <a:off x="8346619" y="4831081"/>
            <a:ext cx="1048685" cy="461665"/>
          </a:xfrm>
          <a:prstGeom prst="rect">
            <a:avLst/>
          </a:prstGeom>
          <a:noFill/>
        </p:spPr>
        <p:txBody>
          <a:bodyPr wrap="none" rtlCol="0">
            <a:spAutoFit/>
          </a:bodyPr>
          <a:lstStyle/>
          <a:p>
            <a:r>
              <a:rPr lang="en-US" sz="2400" dirty="0"/>
              <a:t>10 slits</a:t>
            </a:r>
          </a:p>
        </p:txBody>
      </p:sp>
      <p:sp>
        <p:nvSpPr>
          <p:cNvPr id="20" name="TextBox 19"/>
          <p:cNvSpPr txBox="1"/>
          <p:nvPr/>
        </p:nvSpPr>
        <p:spPr>
          <a:xfrm>
            <a:off x="8229600" y="5867401"/>
            <a:ext cx="1204176" cy="461665"/>
          </a:xfrm>
          <a:prstGeom prst="rect">
            <a:avLst/>
          </a:prstGeom>
          <a:noFill/>
        </p:spPr>
        <p:txBody>
          <a:bodyPr wrap="none" rtlCol="0">
            <a:spAutoFit/>
          </a:bodyPr>
          <a:lstStyle/>
          <a:p>
            <a:r>
              <a:rPr lang="en-US" sz="2400" dirty="0"/>
              <a:t>100 slits</a:t>
            </a:r>
          </a:p>
        </p:txBody>
      </p:sp>
      <p:graphicFrame>
        <p:nvGraphicFramePr>
          <p:cNvPr id="21" name="Object 20"/>
          <p:cNvGraphicFramePr>
            <a:graphicFrameLocks noChangeAspect="1"/>
          </p:cNvGraphicFramePr>
          <p:nvPr/>
        </p:nvGraphicFramePr>
        <p:xfrm>
          <a:off x="8487410" y="6521450"/>
          <a:ext cx="811679" cy="336550"/>
        </p:xfrm>
        <a:graphic>
          <a:graphicData uri="http://schemas.openxmlformats.org/presentationml/2006/ole">
            <mc:AlternateContent xmlns:mc="http://schemas.openxmlformats.org/markup-compatibility/2006">
              <mc:Choice xmlns:v="urn:schemas-microsoft-com:vml" Requires="v">
                <p:oleObj name="Equation" r:id="rId3" imgW="520560" imgH="215640" progId="Equation.3">
                  <p:embed/>
                </p:oleObj>
              </mc:Choice>
              <mc:Fallback>
                <p:oleObj name="Equation" r:id="rId3" imgW="520560" imgH="215640" progId="Equation.3">
                  <p:embed/>
                  <p:pic>
                    <p:nvPicPr>
                      <p:cNvPr id="21"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7410" y="6521450"/>
                        <a:ext cx="811679"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28805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4"/>
          <p:cNvSpPr>
            <a:spLocks noGrp="1"/>
          </p:cNvSpPr>
          <p:nvPr>
            <p:ph type="ftr" sz="quarter" idx="11"/>
          </p:nvPr>
        </p:nvSpPr>
        <p:spPr>
          <a:noFill/>
        </p:spPr>
        <p:txBody>
          <a:bodyPr/>
          <a:lstStyle/>
          <a:p>
            <a:r>
              <a:rPr lang="en-US"/>
              <a:t>R. Todd Lines</a:t>
            </a:r>
          </a:p>
        </p:txBody>
      </p:sp>
      <p:sp>
        <p:nvSpPr>
          <p:cNvPr id="60419" name="Rectangle 2"/>
          <p:cNvSpPr>
            <a:spLocks noGrp="1" noChangeArrowheads="1"/>
          </p:cNvSpPr>
          <p:nvPr>
            <p:ph type="title"/>
          </p:nvPr>
        </p:nvSpPr>
        <p:spPr>
          <a:xfrm>
            <a:off x="3124200" y="-142875"/>
            <a:ext cx="6477000" cy="1143000"/>
          </a:xfrm>
        </p:spPr>
        <p:txBody>
          <a:bodyPr>
            <a:normAutofit fontScale="90000"/>
          </a:bodyPr>
          <a:lstStyle/>
          <a:p>
            <a:pPr eaLnBrk="1" hangingPunct="1"/>
            <a:r>
              <a:rPr lang="en-US"/>
              <a:t>Resolving Power of a Diffraction Grating, cont</a:t>
            </a:r>
          </a:p>
        </p:txBody>
      </p:sp>
      <p:sp>
        <p:nvSpPr>
          <p:cNvPr id="60420" name="Rectangle 3"/>
          <p:cNvSpPr>
            <a:spLocks noGrp="1" noChangeArrowheads="1"/>
          </p:cNvSpPr>
          <p:nvPr>
            <p:ph type="body" idx="1"/>
          </p:nvPr>
        </p:nvSpPr>
        <p:spPr/>
        <p:txBody>
          <a:bodyPr/>
          <a:lstStyle/>
          <a:p>
            <a:pPr eaLnBrk="1" hangingPunct="1"/>
            <a:r>
              <a:rPr lang="en-US"/>
              <a:t>The resolving power in the </a:t>
            </a:r>
            <a:r>
              <a:rPr lang="en-US" i="1"/>
              <a:t>m</a:t>
            </a:r>
            <a:r>
              <a:rPr lang="en-US"/>
              <a:t>th-order diffraction is </a:t>
            </a:r>
            <a:r>
              <a:rPr lang="en-US" i="1"/>
              <a:t>R</a:t>
            </a:r>
            <a:r>
              <a:rPr lang="en-US"/>
              <a:t> = </a:t>
            </a:r>
            <a:r>
              <a:rPr lang="en-US" i="1"/>
              <a:t>Nm</a:t>
            </a:r>
          </a:p>
          <a:p>
            <a:pPr lvl="1" eaLnBrk="1" hangingPunct="1"/>
            <a:r>
              <a:rPr lang="en-US" i="1"/>
              <a:t>N</a:t>
            </a:r>
            <a:r>
              <a:rPr lang="en-US"/>
              <a:t> is the number of slits</a:t>
            </a:r>
          </a:p>
          <a:p>
            <a:pPr lvl="1" eaLnBrk="1" hangingPunct="1"/>
            <a:r>
              <a:rPr lang="en-US" i="1"/>
              <a:t>m</a:t>
            </a:r>
            <a:r>
              <a:rPr lang="en-US"/>
              <a:t> is the order number</a:t>
            </a:r>
          </a:p>
          <a:p>
            <a:pPr eaLnBrk="1" hangingPunct="1"/>
            <a:r>
              <a:rPr lang="en-US"/>
              <a:t>Resolving power increases with increasing order number and with increasing number of illuminated slits</a:t>
            </a:r>
          </a:p>
          <a:p>
            <a:pPr lvl="1" eaLnBrk="1" hangingPunct="1"/>
            <a:endParaRPr lang="en-US"/>
          </a:p>
        </p:txBody>
      </p:sp>
    </p:spTree>
    <p:extLst>
      <p:ext uri="{BB962C8B-B14F-4D97-AF65-F5344CB8AC3E}">
        <p14:creationId xmlns:p14="http://schemas.microsoft.com/office/powerpoint/2010/main" val="2685100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a:spLocks noGrp="1"/>
          </p:cNvSpPr>
          <p:nvPr>
            <p:ph type="ftr" sz="quarter" idx="11"/>
          </p:nvPr>
        </p:nvSpPr>
        <p:spPr>
          <a:noFill/>
        </p:spPr>
        <p:txBody>
          <a:bodyPr/>
          <a:lstStyle/>
          <a:p>
            <a:r>
              <a:rPr lang="en-US"/>
              <a:t>R. Todd Lines</a:t>
            </a:r>
          </a:p>
        </p:txBody>
      </p:sp>
      <p:sp>
        <p:nvSpPr>
          <p:cNvPr id="61443" name="Rectangle 2"/>
          <p:cNvSpPr>
            <a:spLocks noGrp="1" noChangeArrowheads="1"/>
          </p:cNvSpPr>
          <p:nvPr>
            <p:ph type="title"/>
          </p:nvPr>
        </p:nvSpPr>
        <p:spPr>
          <a:xfrm>
            <a:off x="1981200" y="-177292"/>
            <a:ext cx="8229600" cy="1143000"/>
          </a:xfrm>
        </p:spPr>
        <p:txBody>
          <a:bodyPr/>
          <a:lstStyle/>
          <a:p>
            <a:pPr eaLnBrk="1" hangingPunct="1"/>
            <a:r>
              <a:rPr lang="en-US" dirty="0"/>
              <a:t>AIRS</a:t>
            </a:r>
          </a:p>
        </p:txBody>
      </p:sp>
      <p:sp>
        <p:nvSpPr>
          <p:cNvPr id="61444" name="Rectangle 3"/>
          <p:cNvSpPr>
            <a:spLocks noGrp="1" noChangeArrowheads="1"/>
          </p:cNvSpPr>
          <p:nvPr>
            <p:ph type="body" idx="1"/>
          </p:nvPr>
        </p:nvSpPr>
        <p:spPr/>
        <p:txBody>
          <a:bodyPr/>
          <a:lstStyle/>
          <a:p>
            <a:pPr eaLnBrk="1" hangingPunct="1"/>
            <a:endParaRPr lang="en-US"/>
          </a:p>
        </p:txBody>
      </p:sp>
      <p:pic>
        <p:nvPicPr>
          <p:cNvPr id="61445" name="Picture 4" descr="airsinst4_th200"/>
          <p:cNvPicPr>
            <a:picLocks noChangeAspect="1" noChangeArrowheads="1"/>
          </p:cNvPicPr>
          <p:nvPr/>
        </p:nvPicPr>
        <p:blipFill>
          <a:blip r:embed="rId2" cstate="print"/>
          <a:srcRect/>
          <a:stretch>
            <a:fillRect/>
          </a:stretch>
        </p:blipFill>
        <p:spPr bwMode="auto">
          <a:xfrm>
            <a:off x="1524001" y="679134"/>
            <a:ext cx="4244975" cy="2854325"/>
          </a:xfrm>
          <a:prstGeom prst="rect">
            <a:avLst/>
          </a:prstGeom>
          <a:noFill/>
          <a:ln w="9525">
            <a:noFill/>
            <a:miter lim="800000"/>
            <a:headEnd/>
            <a:tailEnd/>
          </a:ln>
        </p:spPr>
      </p:pic>
      <p:pic>
        <p:nvPicPr>
          <p:cNvPr id="61446" name="Picture 5" descr="Scan_Geo_th300"/>
          <p:cNvPicPr>
            <a:picLocks noChangeAspect="1" noChangeArrowheads="1"/>
          </p:cNvPicPr>
          <p:nvPr/>
        </p:nvPicPr>
        <p:blipFill>
          <a:blip r:embed="rId3" cstate="print"/>
          <a:srcRect/>
          <a:stretch>
            <a:fillRect/>
          </a:stretch>
        </p:blipFill>
        <p:spPr bwMode="auto">
          <a:xfrm>
            <a:off x="3030538" y="3252470"/>
            <a:ext cx="3810000" cy="2679700"/>
          </a:xfrm>
          <a:prstGeom prst="rect">
            <a:avLst/>
          </a:prstGeom>
          <a:noFill/>
          <a:ln w="9525">
            <a:noFill/>
            <a:miter lim="800000"/>
            <a:headEnd/>
            <a:tailEnd/>
          </a:ln>
        </p:spPr>
      </p:pic>
      <p:pic>
        <p:nvPicPr>
          <p:cNvPr id="28673" name="Picture 1"/>
          <p:cNvPicPr>
            <a:picLocks noChangeAspect="1" noChangeArrowheads="1"/>
          </p:cNvPicPr>
          <p:nvPr/>
        </p:nvPicPr>
        <p:blipFill>
          <a:blip r:embed="rId4" cstate="print"/>
          <a:srcRect/>
          <a:stretch>
            <a:fillRect/>
          </a:stretch>
        </p:blipFill>
        <p:spPr bwMode="auto">
          <a:xfrm>
            <a:off x="7343776" y="3629026"/>
            <a:ext cx="3019425" cy="3000375"/>
          </a:xfrm>
          <a:prstGeom prst="rect">
            <a:avLst/>
          </a:prstGeom>
          <a:noFill/>
          <a:ln w="9525">
            <a:noFill/>
            <a:miter lim="800000"/>
            <a:headEnd/>
            <a:tailEnd/>
          </a:ln>
        </p:spPr>
      </p:pic>
      <p:pic>
        <p:nvPicPr>
          <p:cNvPr id="28674" name="Picture 2"/>
          <p:cNvPicPr>
            <a:picLocks noChangeAspect="1" noChangeArrowheads="1"/>
          </p:cNvPicPr>
          <p:nvPr/>
        </p:nvPicPr>
        <p:blipFill>
          <a:blip r:embed="rId5" cstate="print"/>
          <a:srcRect/>
          <a:stretch>
            <a:fillRect/>
          </a:stretch>
        </p:blipFill>
        <p:spPr bwMode="auto">
          <a:xfrm>
            <a:off x="6216969" y="944880"/>
            <a:ext cx="3629025" cy="2438400"/>
          </a:xfrm>
          <a:prstGeom prst="rect">
            <a:avLst/>
          </a:prstGeom>
          <a:noFill/>
          <a:ln w="9525">
            <a:noFill/>
            <a:miter lim="800000"/>
            <a:headEnd/>
            <a:tailEnd/>
          </a:ln>
        </p:spPr>
      </p:pic>
    </p:spTree>
    <p:extLst>
      <p:ext uri="{BB962C8B-B14F-4D97-AF65-F5344CB8AC3E}">
        <p14:creationId xmlns:p14="http://schemas.microsoft.com/office/powerpoint/2010/main" val="4021819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223.11.0.1</a:t>
            </a:r>
          </a:p>
        </p:txBody>
      </p:sp>
      <p:sp>
        <p:nvSpPr>
          <p:cNvPr id="3" name="Content Placeholder 2"/>
          <p:cNvSpPr>
            <a:spLocks noGrp="1"/>
          </p:cNvSpPr>
          <p:nvPr>
            <p:ph idx="1"/>
          </p:nvPr>
        </p:nvSpPr>
        <p:spPr>
          <a:xfrm>
            <a:off x="1981201" y="1320800"/>
            <a:ext cx="3795486" cy="5485416"/>
          </a:xfrm>
        </p:spPr>
        <p:txBody>
          <a:bodyPr>
            <a:normAutofit fontScale="92500" lnSpcReduction="10000"/>
          </a:bodyPr>
          <a:lstStyle/>
          <a:p>
            <a:pPr marL="0" indent="0">
              <a:buNone/>
            </a:pPr>
            <a:r>
              <a:rPr lang="en-US" dirty="0"/>
              <a:t>We now have just one slit. </a:t>
            </a:r>
          </a:p>
          <a:p>
            <a:pPr marL="0" indent="0">
              <a:buNone/>
            </a:pPr>
            <a:r>
              <a:rPr lang="en-US" dirty="0"/>
              <a:t>What is the path difference between ray 1 and ray 2?</a:t>
            </a:r>
          </a:p>
          <a:p>
            <a:pPr marL="0" indent="0">
              <a:buNone/>
            </a:pPr>
            <a:endParaRPr lang="en-US" dirty="0"/>
          </a:p>
          <a:p>
            <a:pPr marL="0" indent="0">
              <a:buNone/>
            </a:pPr>
            <a:r>
              <a:rPr lang="en-US" dirty="0"/>
              <a:t>a)</a:t>
            </a:r>
          </a:p>
          <a:p>
            <a:pPr marL="0" indent="0">
              <a:buNone/>
            </a:pPr>
            <a:endParaRPr lang="en-US" dirty="0"/>
          </a:p>
          <a:p>
            <a:pPr marL="0" indent="0">
              <a:buNone/>
            </a:pPr>
            <a:r>
              <a:rPr lang="en-US" dirty="0"/>
              <a:t>b)</a:t>
            </a:r>
          </a:p>
          <a:p>
            <a:pPr marL="0" indent="0">
              <a:buNone/>
            </a:pPr>
            <a:endParaRPr lang="en-US" dirty="0"/>
          </a:p>
          <a:p>
            <a:pPr marL="0" indent="0">
              <a:buNone/>
            </a:pPr>
            <a:r>
              <a:rPr lang="en-US" dirty="0"/>
              <a:t>c)</a:t>
            </a:r>
          </a:p>
          <a:p>
            <a:pPr marL="0" indent="0">
              <a:buNone/>
            </a:pPr>
            <a:endParaRPr lang="en-US" dirty="0"/>
          </a:p>
          <a:p>
            <a:pPr marL="0" indent="0">
              <a:buNone/>
            </a:pPr>
            <a:r>
              <a:rPr lang="en-US" dirty="0"/>
              <a:t>d)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63</a:t>
            </a:fld>
            <a:endParaRPr lang="en-US"/>
          </a:p>
        </p:txBody>
      </p:sp>
      <p:sp>
        <p:nvSpPr>
          <p:cNvPr id="5" name="Right Triangle 4"/>
          <p:cNvSpPr/>
          <p:nvPr/>
        </p:nvSpPr>
        <p:spPr>
          <a:xfrm rot="19354257" flipH="1">
            <a:off x="7525817" y="2827300"/>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9354257" flipH="1">
            <a:off x="7525818" y="3836251"/>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54069"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54069"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6725369"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49169"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877769"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39569"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039569"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39569"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039569"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039569"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49169" y="3398521"/>
            <a:ext cx="381836" cy="584775"/>
          </a:xfrm>
          <a:prstGeom prst="rect">
            <a:avLst/>
          </a:prstGeom>
          <a:solidFill>
            <a:schemeClr val="bg1"/>
          </a:solidFill>
        </p:spPr>
        <p:txBody>
          <a:bodyPr wrap="none" rtlCol="0">
            <a:spAutoFit/>
          </a:bodyPr>
          <a:lstStyle/>
          <a:p>
            <a:r>
              <a:rPr lang="en-US" sz="3200" dirty="0"/>
              <a:t>a</a:t>
            </a:r>
          </a:p>
        </p:txBody>
      </p:sp>
      <p:cxnSp>
        <p:nvCxnSpPr>
          <p:cNvPr id="18" name="Straight Connector 17"/>
          <p:cNvCxnSpPr/>
          <p:nvPr/>
        </p:nvCxnSpPr>
        <p:spPr>
          <a:xfrm>
            <a:off x="7182569" y="377952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25569" y="3246121"/>
            <a:ext cx="397866" cy="584775"/>
          </a:xfrm>
          <a:prstGeom prst="rect">
            <a:avLst/>
          </a:prstGeom>
          <a:noFill/>
        </p:spPr>
        <p:txBody>
          <a:bodyPr wrap="none" rtlCol="0">
            <a:spAutoFit/>
          </a:bodyPr>
          <a:lstStyle/>
          <a:p>
            <a:r>
              <a:rPr lang="en-US" sz="3200" dirty="0">
                <a:sym typeface="Symbol"/>
              </a:rPr>
              <a:t></a:t>
            </a:r>
            <a:endParaRPr lang="en-US" sz="3200" dirty="0"/>
          </a:p>
        </p:txBody>
      </p:sp>
      <p:sp>
        <p:nvSpPr>
          <p:cNvPr id="20" name="Oval 19"/>
          <p:cNvSpPr/>
          <p:nvPr/>
        </p:nvSpPr>
        <p:spPr>
          <a:xfrm>
            <a:off x="7792169"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792169" y="37033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792169"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7334969" y="2636520"/>
            <a:ext cx="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030169" y="2941321"/>
            <a:ext cx="606256" cy="461665"/>
          </a:xfrm>
          <a:prstGeom prst="rect">
            <a:avLst/>
          </a:prstGeom>
          <a:solidFill>
            <a:schemeClr val="bg1"/>
          </a:solidFill>
        </p:spPr>
        <p:txBody>
          <a:bodyPr wrap="none" rtlCol="0">
            <a:spAutoFit/>
          </a:bodyPr>
          <a:lstStyle/>
          <a:p>
            <a:r>
              <a:rPr lang="en-US" sz="2400" dirty="0"/>
              <a:t>a/2</a:t>
            </a:r>
          </a:p>
        </p:txBody>
      </p:sp>
      <p:cxnSp>
        <p:nvCxnSpPr>
          <p:cNvPr id="25" name="Straight Arrow Connector 24"/>
          <p:cNvCxnSpPr/>
          <p:nvPr/>
        </p:nvCxnSpPr>
        <p:spPr>
          <a:xfrm flipV="1">
            <a:off x="7868369"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868369" y="21031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868369"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342238" y="4434363"/>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1719" y="4948715"/>
            <a:ext cx="126206"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8061251" y="4655821"/>
            <a:ext cx="442913" cy="3595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9413138" y="676003"/>
            <a:ext cx="406400" cy="34326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33" name="Oval 32"/>
          <p:cNvSpPr/>
          <p:nvPr/>
        </p:nvSpPr>
        <p:spPr>
          <a:xfrm>
            <a:off x="9413138" y="1702889"/>
            <a:ext cx="406400" cy="34326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34" name="Oval 33"/>
          <p:cNvSpPr/>
          <p:nvPr/>
        </p:nvSpPr>
        <p:spPr>
          <a:xfrm>
            <a:off x="9413138" y="2698207"/>
            <a:ext cx="406400" cy="34326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graphicFrame>
        <p:nvGraphicFramePr>
          <p:cNvPr id="62" name="Object 61"/>
          <p:cNvGraphicFramePr>
            <a:graphicFrameLocks noChangeAspect="1"/>
          </p:cNvGraphicFramePr>
          <p:nvPr/>
        </p:nvGraphicFramePr>
        <p:xfrm>
          <a:off x="2768600" y="4017706"/>
          <a:ext cx="874486" cy="752414"/>
        </p:xfrm>
        <a:graphic>
          <a:graphicData uri="http://schemas.openxmlformats.org/presentationml/2006/ole">
            <mc:AlternateContent xmlns:mc="http://schemas.openxmlformats.org/markup-compatibility/2006">
              <mc:Choice xmlns:v="urn:schemas-microsoft-com:vml" Requires="v">
                <p:oleObj name="Equation" r:id="rId2" imgW="457002" imgH="393529" progId="Equation.3">
                  <p:embed/>
                </p:oleObj>
              </mc:Choice>
              <mc:Fallback>
                <p:oleObj name="Equation" r:id="rId2" imgW="457002" imgH="393529" progId="Equation.3">
                  <p:embed/>
                  <p:pic>
                    <p:nvPicPr>
                      <p:cNvPr id="62" name="Object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600" y="4017706"/>
                        <a:ext cx="874486" cy="752414"/>
                      </a:xfrm>
                      <a:prstGeom prst="rect">
                        <a:avLst/>
                      </a:prstGeom>
                      <a:noFill/>
                      <a:ln>
                        <a:noFill/>
                      </a:ln>
                    </p:spPr>
                  </p:pic>
                </p:oleObj>
              </mc:Fallback>
            </mc:AlternateContent>
          </a:graphicData>
        </a:graphic>
      </p:graphicFrame>
      <p:graphicFrame>
        <p:nvGraphicFramePr>
          <p:cNvPr id="63" name="Object 62"/>
          <p:cNvGraphicFramePr>
            <a:graphicFrameLocks noChangeAspect="1"/>
          </p:cNvGraphicFramePr>
          <p:nvPr/>
        </p:nvGraphicFramePr>
        <p:xfrm>
          <a:off x="2691720" y="3119770"/>
          <a:ext cx="1125538" cy="462922"/>
        </p:xfrm>
        <a:graphic>
          <a:graphicData uri="http://schemas.openxmlformats.org/presentationml/2006/ole">
            <mc:AlternateContent xmlns:mc="http://schemas.openxmlformats.org/markup-compatibility/2006">
              <mc:Choice xmlns:v="urn:schemas-microsoft-com:vml" Requires="v">
                <p:oleObj name="Equation" r:id="rId4" imgW="431640" imgH="177480" progId="Equation.3">
                  <p:embed/>
                </p:oleObj>
              </mc:Choice>
              <mc:Fallback>
                <p:oleObj name="Equation" r:id="rId4" imgW="431640" imgH="177480" progId="Equation.3">
                  <p:embed/>
                  <p:pic>
                    <p:nvPicPr>
                      <p:cNvPr id="63" name="Object 62"/>
                      <p:cNvPicPr>
                        <a:picLocks noChangeAspect="1" noChangeArrowheads="1"/>
                      </p:cNvPicPr>
                      <p:nvPr/>
                    </p:nvPicPr>
                    <p:blipFill>
                      <a:blip r:embed="rId5"/>
                      <a:srcRect/>
                      <a:stretch>
                        <a:fillRect/>
                      </a:stretch>
                    </p:blipFill>
                    <p:spPr bwMode="auto">
                      <a:xfrm>
                        <a:off x="2691720" y="3119770"/>
                        <a:ext cx="1125538" cy="462922"/>
                      </a:xfrm>
                      <a:prstGeom prst="rect">
                        <a:avLst/>
                      </a:prstGeom>
                      <a:noFill/>
                      <a:ln>
                        <a:noFill/>
                      </a:ln>
                    </p:spPr>
                  </p:pic>
                </p:oleObj>
              </mc:Fallback>
            </mc:AlternateContent>
          </a:graphicData>
        </a:graphic>
      </p:graphicFrame>
      <p:graphicFrame>
        <p:nvGraphicFramePr>
          <p:cNvPr id="64" name="Object 63"/>
          <p:cNvGraphicFramePr>
            <a:graphicFrameLocks noChangeAspect="1"/>
          </p:cNvGraphicFramePr>
          <p:nvPr/>
        </p:nvGraphicFramePr>
        <p:xfrm>
          <a:off x="2862944" y="4948715"/>
          <a:ext cx="874713" cy="752475"/>
        </p:xfrm>
        <a:graphic>
          <a:graphicData uri="http://schemas.openxmlformats.org/presentationml/2006/ole">
            <mc:AlternateContent xmlns:mc="http://schemas.openxmlformats.org/markup-compatibility/2006">
              <mc:Choice xmlns:v="urn:schemas-microsoft-com:vml" Requires="v">
                <p:oleObj name="Equation" r:id="rId6" imgW="457200" imgH="393480" progId="Equation.3">
                  <p:embed/>
                </p:oleObj>
              </mc:Choice>
              <mc:Fallback>
                <p:oleObj name="Equation" r:id="rId6" imgW="457200" imgH="393480" progId="Equation.3">
                  <p:embed/>
                  <p:pic>
                    <p:nvPicPr>
                      <p:cNvPr id="64" name="Object 63"/>
                      <p:cNvPicPr>
                        <a:picLocks noChangeAspect="1" noChangeArrowheads="1"/>
                      </p:cNvPicPr>
                      <p:nvPr/>
                    </p:nvPicPr>
                    <p:blipFill>
                      <a:blip r:embed="rId7"/>
                      <a:srcRect/>
                      <a:stretch>
                        <a:fillRect/>
                      </a:stretch>
                    </p:blipFill>
                    <p:spPr bwMode="auto">
                      <a:xfrm>
                        <a:off x="2862944" y="4948715"/>
                        <a:ext cx="874713"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64"/>
          <p:cNvGraphicFramePr>
            <a:graphicFrameLocks noChangeAspect="1"/>
          </p:cNvGraphicFramePr>
          <p:nvPr/>
        </p:nvGraphicFramePr>
        <p:xfrm>
          <a:off x="2763838" y="6196014"/>
          <a:ext cx="971550" cy="339725"/>
        </p:xfrm>
        <a:graphic>
          <a:graphicData uri="http://schemas.openxmlformats.org/presentationml/2006/ole">
            <mc:AlternateContent xmlns:mc="http://schemas.openxmlformats.org/markup-compatibility/2006">
              <mc:Choice xmlns:v="urn:schemas-microsoft-com:vml" Requires="v">
                <p:oleObj name="Equation" r:id="rId8" imgW="507960" imgH="177480" progId="Equation.3">
                  <p:embed/>
                </p:oleObj>
              </mc:Choice>
              <mc:Fallback>
                <p:oleObj name="Equation" r:id="rId8" imgW="507960" imgH="177480" progId="Equation.3">
                  <p:embed/>
                  <p:pic>
                    <p:nvPicPr>
                      <p:cNvPr id="65" name="Object 64"/>
                      <p:cNvPicPr>
                        <a:picLocks noChangeAspect="1" noChangeArrowheads="1"/>
                      </p:cNvPicPr>
                      <p:nvPr/>
                    </p:nvPicPr>
                    <p:blipFill>
                      <a:blip r:embed="rId9"/>
                      <a:srcRect/>
                      <a:stretch>
                        <a:fillRect/>
                      </a:stretch>
                    </p:blipFill>
                    <p:spPr bwMode="auto">
                      <a:xfrm>
                        <a:off x="2763838" y="6196014"/>
                        <a:ext cx="971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13740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p:txBody>
          <a:bodyPr/>
          <a:lstStyle/>
          <a:p>
            <a:r>
              <a:rPr lang="en-US" dirty="0"/>
              <a:t>Question 223.11.1</a:t>
            </a:r>
          </a:p>
        </p:txBody>
      </p:sp>
      <p:sp>
        <p:nvSpPr>
          <p:cNvPr id="193540" name="Rectangle 3"/>
          <p:cNvSpPr>
            <a:spLocks noGrp="1" noChangeArrowheads="1"/>
          </p:cNvSpPr>
          <p:nvPr>
            <p:ph idx="1"/>
          </p:nvPr>
        </p:nvSpPr>
        <p:spPr>
          <a:xfrm>
            <a:off x="1134533" y="1600201"/>
            <a:ext cx="4650317" cy="4525963"/>
          </a:xfrm>
        </p:spPr>
        <p:txBody>
          <a:bodyPr>
            <a:noAutofit/>
          </a:bodyPr>
          <a:lstStyle/>
          <a:p>
            <a:pPr marL="609600" indent="-609600">
              <a:buNone/>
            </a:pPr>
            <a:r>
              <a:rPr lang="en-US" dirty="0"/>
              <a:t>Suppose you have a single slit diffraction pattern. If you increase the size of the slit, the size of the central maximum</a:t>
            </a:r>
          </a:p>
          <a:p>
            <a:pPr marL="609600" indent="-609600">
              <a:buFontTx/>
              <a:buAutoNum type="alphaLcParenR"/>
            </a:pPr>
            <a:r>
              <a:rPr lang="en-US" dirty="0"/>
              <a:t>Becomes wider</a:t>
            </a:r>
          </a:p>
          <a:p>
            <a:pPr marL="609600" indent="-609600">
              <a:buFontTx/>
              <a:buAutoNum type="alphaLcParenR"/>
            </a:pPr>
            <a:r>
              <a:rPr lang="en-US" dirty="0"/>
              <a:t>Becomes narrower</a:t>
            </a:r>
          </a:p>
          <a:p>
            <a:pPr marL="609600" indent="-609600">
              <a:buFontTx/>
              <a:buAutoNum type="alphaLcParenR"/>
            </a:pPr>
            <a:r>
              <a:rPr lang="en-US" dirty="0"/>
              <a:t>Stays the same</a:t>
            </a:r>
          </a:p>
          <a:p>
            <a:pPr marL="609600" indent="-609600">
              <a:buFontTx/>
              <a:buAutoNum type="alphaLcParenR"/>
            </a:pPr>
            <a:r>
              <a:rPr lang="en-US" dirty="0"/>
              <a:t>Fades to non-existent</a:t>
            </a:r>
          </a:p>
        </p:txBody>
      </p:sp>
      <p:grpSp>
        <p:nvGrpSpPr>
          <p:cNvPr id="20" name="Group 19"/>
          <p:cNvGrpSpPr/>
          <p:nvPr/>
        </p:nvGrpSpPr>
        <p:grpSpPr>
          <a:xfrm>
            <a:off x="6096000" y="508001"/>
            <a:ext cx="4521201" cy="6265333"/>
            <a:chOff x="6096000" y="508001"/>
            <a:chExt cx="4521201" cy="6265333"/>
          </a:xfrm>
        </p:grpSpPr>
        <p:pic>
          <p:nvPicPr>
            <p:cNvPr id="21" name="Picture 2"/>
            <p:cNvPicPr>
              <a:picLocks noChangeAspect="1" noChangeArrowheads="1"/>
            </p:cNvPicPr>
            <p:nvPr/>
          </p:nvPicPr>
          <p:blipFill>
            <a:blip r:embed="rId2" cstate="print"/>
            <a:srcRect/>
            <a:stretch>
              <a:fillRect/>
            </a:stretch>
          </p:blipFill>
          <p:spPr bwMode="auto">
            <a:xfrm rot="16200000">
              <a:off x="6289888" y="2446022"/>
              <a:ext cx="6265333" cy="2389292"/>
            </a:xfrm>
            <a:prstGeom prst="rect">
              <a:avLst/>
            </a:prstGeom>
            <a:noFill/>
            <a:ln w="9525">
              <a:noFill/>
              <a:miter lim="800000"/>
              <a:headEnd/>
              <a:tailEnd/>
            </a:ln>
            <a:effectLst/>
          </p:spPr>
        </p:pic>
        <p:sp>
          <p:nvSpPr>
            <p:cNvPr id="22" name="Rectangle 21"/>
            <p:cNvSpPr/>
            <p:nvPr/>
          </p:nvSpPr>
          <p:spPr>
            <a:xfrm>
              <a:off x="6705599" y="1337734"/>
              <a:ext cx="270933" cy="20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756400" y="3809999"/>
              <a:ext cx="237065" cy="167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6841066" y="3640666"/>
              <a:ext cx="2556934" cy="169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874933" y="2997200"/>
              <a:ext cx="2573867" cy="609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704242" y="3337560"/>
              <a:ext cx="304892"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27" name="Arc 26"/>
            <p:cNvSpPr/>
            <p:nvPr/>
          </p:nvSpPr>
          <p:spPr>
            <a:xfrm rot="1986114">
              <a:off x="7208519" y="3350683"/>
              <a:ext cx="457200" cy="508000"/>
            </a:xfrm>
            <a:prstGeom prst="arc">
              <a:avLst>
                <a:gd name="adj1" fmla="val 17594932"/>
                <a:gd name="adj2" fmla="val 1983216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a:off x="7010400" y="5300134"/>
              <a:ext cx="2404533" cy="33866"/>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958667" y="5029200"/>
              <a:ext cx="357790" cy="584775"/>
            </a:xfrm>
            <a:prstGeom prst="rect">
              <a:avLst/>
            </a:prstGeom>
            <a:solidFill>
              <a:schemeClr val="bg1"/>
            </a:solidFill>
          </p:spPr>
          <p:txBody>
            <a:bodyPr wrap="none" rtlCol="0">
              <a:spAutoFit/>
            </a:bodyPr>
            <a:lstStyle/>
            <a:p>
              <a:r>
                <a:rPr lang="en-US" sz="3200" dirty="0"/>
                <a:t>L</a:t>
              </a:r>
            </a:p>
          </p:txBody>
        </p:sp>
        <p:cxnSp>
          <p:nvCxnSpPr>
            <p:cNvPr id="30" name="Straight Connector 29"/>
            <p:cNvCxnSpPr/>
            <p:nvPr/>
          </p:nvCxnSpPr>
          <p:spPr>
            <a:xfrm>
              <a:off x="6096000" y="3403601"/>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112934" y="3826934"/>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50000" y="3064933"/>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350001" y="3810000"/>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214534" y="3420534"/>
              <a:ext cx="295274" cy="369332"/>
            </a:xfrm>
            <a:prstGeom prst="rect">
              <a:avLst/>
            </a:prstGeom>
            <a:noFill/>
          </p:spPr>
          <p:txBody>
            <a:bodyPr wrap="none" rtlCol="0">
              <a:spAutoFit/>
            </a:bodyPr>
            <a:lstStyle/>
            <a:p>
              <a:r>
                <a:rPr lang="en-US" dirty="0"/>
                <a:t>a</a:t>
              </a:r>
            </a:p>
          </p:txBody>
        </p:sp>
      </p:grpSp>
    </p:spTree>
    <p:extLst>
      <p:ext uri="{BB962C8B-B14F-4D97-AF65-F5344CB8AC3E}">
        <p14:creationId xmlns:p14="http://schemas.microsoft.com/office/powerpoint/2010/main" val="14156786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223.12.1</a:t>
            </a:r>
          </a:p>
        </p:txBody>
      </p:sp>
      <p:sp>
        <p:nvSpPr>
          <p:cNvPr id="3" name="Content Placeholder 2"/>
          <p:cNvSpPr>
            <a:spLocks noGrp="1"/>
          </p:cNvSpPr>
          <p:nvPr>
            <p:ph idx="1"/>
          </p:nvPr>
        </p:nvSpPr>
        <p:spPr/>
        <p:txBody>
          <a:bodyPr>
            <a:normAutofit/>
          </a:bodyPr>
          <a:lstStyle/>
          <a:p>
            <a:pPr>
              <a:buNone/>
            </a:pPr>
            <a:r>
              <a:rPr lang="en-US" dirty="0"/>
              <a:t>I have a single slit illuminated by a laser. The slit width is  </a:t>
            </a:r>
            <a:r>
              <a:rPr lang="en-US" i="1" dirty="0"/>
              <a:t>a</a:t>
            </a:r>
            <a:r>
              <a:rPr lang="en-US" dirty="0"/>
              <a:t> and the light that passes through the slit lands on the screen, a distance  </a:t>
            </a:r>
            <a:r>
              <a:rPr lang="en-US" i="1" dirty="0"/>
              <a:t>L</a:t>
            </a:r>
            <a:r>
              <a:rPr lang="en-US" dirty="0"/>
              <a:t> away. If the screen is moved farther away, the size of the central spot will</a:t>
            </a:r>
          </a:p>
          <a:p>
            <a:pPr marL="514350" indent="-514350">
              <a:buFont typeface="+mj-lt"/>
              <a:buAutoNum type="alphaLcParenR"/>
            </a:pPr>
            <a:r>
              <a:rPr lang="en-US" dirty="0"/>
              <a:t>Increase</a:t>
            </a:r>
          </a:p>
          <a:p>
            <a:pPr marL="514350" indent="-514350">
              <a:buFont typeface="+mj-lt"/>
              <a:buAutoNum type="alphaLcParenR"/>
            </a:pPr>
            <a:r>
              <a:rPr lang="en-US" dirty="0"/>
              <a:t>Decrease</a:t>
            </a:r>
          </a:p>
          <a:p>
            <a:pPr marL="514350" indent="-514350">
              <a:buFont typeface="+mj-lt"/>
              <a:buAutoNum type="alphaLcParenR"/>
            </a:pPr>
            <a:r>
              <a:rPr lang="en-US" dirty="0"/>
              <a:t>Stay the same</a:t>
            </a:r>
          </a:p>
          <a:p>
            <a:pPr marL="514350" indent="-514350">
              <a:buFont typeface="+mj-lt"/>
              <a:buAutoNum type="alphaLcParenR"/>
            </a:pPr>
            <a:r>
              <a:rPr lang="en-US" dirty="0"/>
              <a:t>Impossible to tell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65</a:t>
            </a:fld>
            <a:endParaRPr lang="en-US"/>
          </a:p>
        </p:txBody>
      </p:sp>
    </p:spTree>
    <p:extLst>
      <p:ext uri="{BB962C8B-B14F-4D97-AF65-F5344CB8AC3E}">
        <p14:creationId xmlns:p14="http://schemas.microsoft.com/office/powerpoint/2010/main" val="40927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2" cstate="print"/>
          <a:srcRect/>
          <a:stretch>
            <a:fillRect/>
          </a:stretch>
        </p:blipFill>
        <p:spPr bwMode="auto">
          <a:xfrm>
            <a:off x="2800350" y="650875"/>
            <a:ext cx="6591300" cy="5562600"/>
          </a:xfrm>
          <a:prstGeom prst="rect">
            <a:avLst/>
          </a:prstGeom>
          <a:noFill/>
          <a:ln w="9525">
            <a:noFill/>
            <a:miter lim="800000"/>
            <a:headEnd/>
            <a:tailEnd/>
          </a:ln>
          <a:effectLst/>
        </p:spPr>
      </p:pic>
    </p:spTree>
    <p:extLst>
      <p:ext uri="{BB962C8B-B14F-4D97-AF65-F5344CB8AC3E}">
        <p14:creationId xmlns:p14="http://schemas.microsoft.com/office/powerpoint/2010/main" val="149224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Triangle 37"/>
          <p:cNvSpPr/>
          <p:nvPr/>
        </p:nvSpPr>
        <p:spPr>
          <a:xfrm rot="19354257" flipH="1">
            <a:off x="5479128" y="2827300"/>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p:cNvSpPr/>
          <p:nvPr/>
        </p:nvSpPr>
        <p:spPr>
          <a:xfrm rot="19354257" flipH="1">
            <a:off x="5479129" y="3836251"/>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5707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07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678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02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831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92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92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92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92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92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02480" y="3398521"/>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5135880" y="377952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278880" y="3246121"/>
            <a:ext cx="397866" cy="584775"/>
          </a:xfrm>
          <a:prstGeom prst="rect">
            <a:avLst/>
          </a:prstGeom>
          <a:noFill/>
        </p:spPr>
        <p:txBody>
          <a:bodyPr wrap="none" rtlCol="0">
            <a:spAutoFit/>
          </a:bodyPr>
          <a:lstStyle/>
          <a:p>
            <a:r>
              <a:rPr lang="en-US" sz="3200" dirty="0">
                <a:sym typeface="Symbol"/>
              </a:rPr>
              <a:t></a:t>
            </a:r>
            <a:endParaRPr lang="en-US" sz="3200" dirty="0"/>
          </a:p>
        </p:txBody>
      </p:sp>
      <p:sp>
        <p:nvSpPr>
          <p:cNvPr id="25" name="Oval 24"/>
          <p:cNvSpPr/>
          <p:nvPr/>
        </p:nvSpPr>
        <p:spPr>
          <a:xfrm>
            <a:off x="5745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745480" y="37033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745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5288280" y="2636520"/>
            <a:ext cx="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83480" y="2941321"/>
            <a:ext cx="606256" cy="461665"/>
          </a:xfrm>
          <a:prstGeom prst="rect">
            <a:avLst/>
          </a:prstGeom>
          <a:solidFill>
            <a:schemeClr val="bg1"/>
          </a:solidFill>
        </p:spPr>
        <p:txBody>
          <a:bodyPr wrap="none" rtlCol="0">
            <a:spAutoFit/>
          </a:bodyPr>
          <a:lstStyle/>
          <a:p>
            <a:r>
              <a:rPr lang="en-US" sz="2400" dirty="0"/>
              <a:t>a/2</a:t>
            </a:r>
          </a:p>
        </p:txBody>
      </p:sp>
      <p:cxnSp>
        <p:nvCxnSpPr>
          <p:cNvPr id="33" name="Straight Arrow Connector 32"/>
          <p:cNvCxnSpPr/>
          <p:nvPr/>
        </p:nvCxnSpPr>
        <p:spPr>
          <a:xfrm flipV="1">
            <a:off x="5821680"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821680" y="21031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821680"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49" y="4434363"/>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55030" y="4948715"/>
            <a:ext cx="126206"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014562" y="4655821"/>
            <a:ext cx="442913" cy="3595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49"/>
          <p:cNvGraphicFramePr>
            <a:graphicFrameLocks noChangeAspect="1"/>
          </p:cNvGraphicFramePr>
          <p:nvPr/>
        </p:nvGraphicFramePr>
        <p:xfrm>
          <a:off x="6324600" y="4908550"/>
          <a:ext cx="624840" cy="538057"/>
        </p:xfrm>
        <a:graphic>
          <a:graphicData uri="http://schemas.openxmlformats.org/presentationml/2006/ole">
            <mc:AlternateContent xmlns:mc="http://schemas.openxmlformats.org/markup-compatibility/2006">
              <mc:Choice xmlns:v="urn:schemas-microsoft-com:vml" Requires="v">
                <p:oleObj name="Equation" r:id="rId2" imgW="457200" imgH="393480" progId="Equation.3">
                  <p:embed/>
                </p:oleObj>
              </mc:Choice>
              <mc:Fallback>
                <p:oleObj name="Equation" r:id="rId2" imgW="457200" imgH="393480" progId="Equation.3">
                  <p:embed/>
                  <p:pic>
                    <p:nvPicPr>
                      <p:cNvPr id="5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908550"/>
                        <a:ext cx="624840" cy="538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95066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5"/>
          <p:cNvSpPr>
            <a:spLocks noGrp="1"/>
          </p:cNvSpPr>
          <p:nvPr>
            <p:ph type="ftr" sz="quarter" idx="11"/>
          </p:nvPr>
        </p:nvSpPr>
        <p:spPr>
          <a:noFill/>
        </p:spPr>
        <p:txBody>
          <a:bodyPr/>
          <a:lstStyle/>
          <a:p>
            <a:r>
              <a:rPr lang="en-US"/>
              <a:t>R. Todd Lines</a:t>
            </a:r>
          </a:p>
        </p:txBody>
      </p:sp>
      <p:sp>
        <p:nvSpPr>
          <p:cNvPr id="21507" name="Rectangle 2"/>
          <p:cNvSpPr>
            <a:spLocks noGrp="1" noChangeArrowheads="1"/>
          </p:cNvSpPr>
          <p:nvPr>
            <p:ph type="title"/>
          </p:nvPr>
        </p:nvSpPr>
        <p:spPr/>
        <p:txBody>
          <a:bodyPr>
            <a:normAutofit/>
          </a:bodyPr>
          <a:lstStyle/>
          <a:p>
            <a:pPr eaLnBrk="1" hangingPunct="1"/>
            <a:r>
              <a:rPr lang="en-US"/>
              <a:t>Diffraction Pattern, Single Slit</a:t>
            </a:r>
          </a:p>
        </p:txBody>
      </p:sp>
      <p:sp>
        <p:nvSpPr>
          <p:cNvPr id="21508" name="Rectangle 3"/>
          <p:cNvSpPr>
            <a:spLocks noGrp="1" noChangeArrowheads="1"/>
          </p:cNvSpPr>
          <p:nvPr>
            <p:ph type="body" sz="half" idx="1"/>
          </p:nvPr>
        </p:nvSpPr>
        <p:spPr>
          <a:xfrm>
            <a:off x="1981200" y="1600201"/>
            <a:ext cx="7391400" cy="4525963"/>
          </a:xfrm>
        </p:spPr>
        <p:txBody>
          <a:bodyPr/>
          <a:lstStyle/>
          <a:p>
            <a:pPr eaLnBrk="1" hangingPunct="1"/>
            <a:r>
              <a:rPr lang="en-US" dirty="0"/>
              <a:t>The diffraction pattern consists of the central maximum and a series of secondary maxima and minima</a:t>
            </a:r>
          </a:p>
          <a:p>
            <a:pPr eaLnBrk="1" hangingPunct="1"/>
            <a:r>
              <a:rPr lang="en-US" dirty="0"/>
              <a:t>The pattern is similar to an interference pattern</a:t>
            </a:r>
          </a:p>
          <a:p>
            <a:pPr eaLnBrk="1" hangingPunct="1"/>
            <a:endParaRPr lang="en-US" dirty="0"/>
          </a:p>
        </p:txBody>
      </p:sp>
      <p:pic>
        <p:nvPicPr>
          <p:cNvPr id="6" name="Picture 5" descr="034.JPG"/>
          <p:cNvPicPr>
            <a:picLocks noChangeAspect="1"/>
          </p:cNvPicPr>
          <p:nvPr/>
        </p:nvPicPr>
        <p:blipFill>
          <a:blip r:embed="rId2" cstate="print"/>
          <a:srcRect l="22140" t="31927" r="18011" b="41055"/>
          <a:stretch>
            <a:fillRect/>
          </a:stretch>
        </p:blipFill>
        <p:spPr>
          <a:xfrm rot="120000">
            <a:off x="3917157" y="4040577"/>
            <a:ext cx="4512460" cy="1852880"/>
          </a:xfrm>
          <a:prstGeom prst="rect">
            <a:avLst/>
          </a:prstGeom>
        </p:spPr>
      </p:pic>
      <p:sp>
        <p:nvSpPr>
          <p:cNvPr id="7" name="ClipArt Placeholder 6"/>
          <p:cNvSpPr>
            <a:spLocks noGrp="1"/>
          </p:cNvSpPr>
          <p:nvPr>
            <p:ph type="clipArt" sz="half" idx="2"/>
          </p:nvPr>
        </p:nvSpPr>
        <p:spPr/>
        <p:txBody>
          <a:bodyPr/>
          <a:lstStyle/>
          <a:p>
            <a:endParaRPr lang="en-US"/>
          </a:p>
        </p:txBody>
      </p:sp>
    </p:spTree>
    <p:extLst>
      <p:ext uri="{BB962C8B-B14F-4D97-AF65-F5344CB8AC3E}">
        <p14:creationId xmlns:p14="http://schemas.microsoft.com/office/powerpoint/2010/main" val="2955721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5"/>
          <p:cNvSpPr>
            <a:spLocks noGrp="1"/>
          </p:cNvSpPr>
          <p:nvPr>
            <p:ph type="ftr" sz="quarter" idx="11"/>
          </p:nvPr>
        </p:nvSpPr>
        <p:spPr>
          <a:noFill/>
        </p:spPr>
        <p:txBody>
          <a:bodyPr/>
          <a:lstStyle/>
          <a:p>
            <a:r>
              <a:rPr lang="en-US"/>
              <a:t>R. Todd Lines</a:t>
            </a:r>
          </a:p>
        </p:txBody>
      </p:sp>
      <p:sp>
        <p:nvSpPr>
          <p:cNvPr id="22531" name="Rectangle 2"/>
          <p:cNvSpPr>
            <a:spLocks noGrp="1" noChangeArrowheads="1"/>
          </p:cNvSpPr>
          <p:nvPr>
            <p:ph type="title"/>
          </p:nvPr>
        </p:nvSpPr>
        <p:spPr/>
        <p:txBody>
          <a:bodyPr>
            <a:normAutofit/>
          </a:bodyPr>
          <a:lstStyle/>
          <a:p>
            <a:pPr eaLnBrk="1" hangingPunct="1"/>
            <a:r>
              <a:rPr lang="en-US"/>
              <a:t>Fraunhofer Diffraction Pattern</a:t>
            </a:r>
          </a:p>
        </p:txBody>
      </p:sp>
      <p:sp>
        <p:nvSpPr>
          <p:cNvPr id="22532" name="Rectangle 3"/>
          <p:cNvSpPr>
            <a:spLocks noGrp="1" noChangeArrowheads="1"/>
          </p:cNvSpPr>
          <p:nvPr>
            <p:ph type="body" sz="half" idx="1"/>
          </p:nvPr>
        </p:nvSpPr>
        <p:spPr>
          <a:xfrm>
            <a:off x="2097088" y="1509714"/>
            <a:ext cx="3810000" cy="4611687"/>
          </a:xfrm>
        </p:spPr>
        <p:txBody>
          <a:bodyPr/>
          <a:lstStyle/>
          <a:p>
            <a:pPr eaLnBrk="1" hangingPunct="1">
              <a:lnSpc>
                <a:spcPct val="90000"/>
              </a:lnSpc>
            </a:pPr>
            <a:r>
              <a:rPr lang="en-US"/>
              <a:t>A </a:t>
            </a:r>
            <a:r>
              <a:rPr lang="en-US" b="1"/>
              <a:t>Fraunhofer diffraction pattern</a:t>
            </a:r>
            <a:r>
              <a:rPr lang="en-US" i="1"/>
              <a:t> </a:t>
            </a:r>
            <a:r>
              <a:rPr lang="en-US"/>
              <a:t>occurs when the rays leave the diffracting object in parallel directions</a:t>
            </a:r>
          </a:p>
          <a:p>
            <a:pPr lvl="1" eaLnBrk="1" hangingPunct="1">
              <a:lnSpc>
                <a:spcPct val="90000"/>
              </a:lnSpc>
            </a:pPr>
            <a:r>
              <a:rPr lang="en-US"/>
              <a:t>Screen very far from the slit</a:t>
            </a:r>
          </a:p>
          <a:p>
            <a:pPr lvl="1" eaLnBrk="1" hangingPunct="1">
              <a:lnSpc>
                <a:spcPct val="90000"/>
              </a:lnSpc>
            </a:pPr>
            <a:r>
              <a:rPr lang="en-US"/>
              <a:t>Could be accomplished by a converging lens </a:t>
            </a:r>
          </a:p>
        </p:txBody>
      </p:sp>
      <p:grpSp>
        <p:nvGrpSpPr>
          <p:cNvPr id="21" name="Group 20"/>
          <p:cNvGrpSpPr/>
          <p:nvPr/>
        </p:nvGrpSpPr>
        <p:grpSpPr>
          <a:xfrm>
            <a:off x="6096000" y="508001"/>
            <a:ext cx="4521201" cy="6265333"/>
            <a:chOff x="6096000" y="508001"/>
            <a:chExt cx="4521201" cy="6265333"/>
          </a:xfrm>
        </p:grpSpPr>
        <p:pic>
          <p:nvPicPr>
            <p:cNvPr id="22" name="Picture 2"/>
            <p:cNvPicPr>
              <a:picLocks noChangeAspect="1" noChangeArrowheads="1"/>
            </p:cNvPicPr>
            <p:nvPr/>
          </p:nvPicPr>
          <p:blipFill>
            <a:blip r:embed="rId2" cstate="print"/>
            <a:srcRect/>
            <a:stretch>
              <a:fillRect/>
            </a:stretch>
          </p:blipFill>
          <p:spPr bwMode="auto">
            <a:xfrm rot="16200000">
              <a:off x="6289888" y="2446022"/>
              <a:ext cx="6265333" cy="2389292"/>
            </a:xfrm>
            <a:prstGeom prst="rect">
              <a:avLst/>
            </a:prstGeom>
            <a:noFill/>
            <a:ln w="9525">
              <a:noFill/>
              <a:miter lim="800000"/>
              <a:headEnd/>
              <a:tailEnd/>
            </a:ln>
            <a:effectLst/>
          </p:spPr>
        </p:pic>
        <p:sp>
          <p:nvSpPr>
            <p:cNvPr id="23" name="Rectangle 22"/>
            <p:cNvSpPr/>
            <p:nvPr/>
          </p:nvSpPr>
          <p:spPr>
            <a:xfrm>
              <a:off x="6705599" y="1337734"/>
              <a:ext cx="270933" cy="20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56400" y="3809999"/>
              <a:ext cx="237065" cy="167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841066" y="3640666"/>
              <a:ext cx="2556934" cy="169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874933" y="2997200"/>
              <a:ext cx="2573867" cy="609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704242" y="3337560"/>
              <a:ext cx="304892"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28" name="Arc 27"/>
            <p:cNvSpPr/>
            <p:nvPr/>
          </p:nvSpPr>
          <p:spPr>
            <a:xfrm rot="1986114">
              <a:off x="7208519" y="3350683"/>
              <a:ext cx="457200" cy="508000"/>
            </a:xfrm>
            <a:prstGeom prst="arc">
              <a:avLst>
                <a:gd name="adj1" fmla="val 17594932"/>
                <a:gd name="adj2" fmla="val 1983216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p:cNvCxnSpPr/>
            <p:nvPr/>
          </p:nvCxnSpPr>
          <p:spPr>
            <a:xfrm>
              <a:off x="7010400" y="5300134"/>
              <a:ext cx="2404533" cy="33866"/>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58667" y="5029200"/>
              <a:ext cx="357790" cy="584775"/>
            </a:xfrm>
            <a:prstGeom prst="rect">
              <a:avLst/>
            </a:prstGeom>
            <a:solidFill>
              <a:schemeClr val="bg1"/>
            </a:solidFill>
          </p:spPr>
          <p:txBody>
            <a:bodyPr wrap="none" rtlCol="0">
              <a:spAutoFit/>
            </a:bodyPr>
            <a:lstStyle/>
            <a:p>
              <a:r>
                <a:rPr lang="en-US" sz="3200" dirty="0"/>
                <a:t>L</a:t>
              </a:r>
            </a:p>
          </p:txBody>
        </p:sp>
        <p:cxnSp>
          <p:nvCxnSpPr>
            <p:cNvPr id="31" name="Straight Connector 30"/>
            <p:cNvCxnSpPr/>
            <p:nvPr/>
          </p:nvCxnSpPr>
          <p:spPr>
            <a:xfrm>
              <a:off x="6096000" y="3403601"/>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112934" y="3826934"/>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350000" y="3064933"/>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350001" y="3810000"/>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214534" y="3420534"/>
              <a:ext cx="295274" cy="369332"/>
            </a:xfrm>
            <a:prstGeom prst="rect">
              <a:avLst/>
            </a:prstGeom>
            <a:noFill/>
          </p:spPr>
          <p:txBody>
            <a:bodyPr wrap="none" rtlCol="0">
              <a:spAutoFit/>
            </a:bodyPr>
            <a:lstStyle/>
            <a:p>
              <a:r>
                <a:rPr lang="en-US" dirty="0"/>
                <a:t>a</a:t>
              </a:r>
            </a:p>
          </p:txBody>
        </p:sp>
      </p:grpSp>
    </p:spTree>
    <p:extLst>
      <p:ext uri="{BB962C8B-B14F-4D97-AF65-F5344CB8AC3E}">
        <p14:creationId xmlns:p14="http://schemas.microsoft.com/office/powerpoint/2010/main" val="12539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6146" name="Rectangle 2"/>
          <p:cNvSpPr>
            <a:spLocks noGrp="1" noChangeArrowheads="1"/>
          </p:cNvSpPr>
          <p:nvPr>
            <p:ph type="title"/>
          </p:nvPr>
        </p:nvSpPr>
        <p:spPr/>
        <p:txBody>
          <a:bodyPr/>
          <a:lstStyle/>
          <a:p>
            <a:r>
              <a:rPr lang="en-US" sz="3200"/>
              <a:t>Nature of Light – Alternative View</a:t>
            </a:r>
          </a:p>
        </p:txBody>
      </p:sp>
      <p:sp>
        <p:nvSpPr>
          <p:cNvPr id="6147" name="Rectangle 3"/>
          <p:cNvSpPr>
            <a:spLocks noGrp="1" noChangeArrowheads="1"/>
          </p:cNvSpPr>
          <p:nvPr>
            <p:ph type="body" idx="1"/>
          </p:nvPr>
        </p:nvSpPr>
        <p:spPr/>
        <p:txBody>
          <a:bodyPr/>
          <a:lstStyle/>
          <a:p>
            <a:pPr>
              <a:lnSpc>
                <a:spcPct val="90000"/>
              </a:lnSpc>
            </a:pPr>
            <a:r>
              <a:rPr lang="en-US"/>
              <a:t>Christian Huygens argued that light might be some sort of a wave motion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p>
            <a:r>
              <a:rPr lang="en-US"/>
              <a:t>R. Todd Lines</a:t>
            </a:r>
          </a:p>
        </p:txBody>
      </p:sp>
      <p:sp>
        <p:nvSpPr>
          <p:cNvPr id="25603" name="Rectangle 2"/>
          <p:cNvSpPr>
            <a:spLocks noGrp="1" noChangeArrowheads="1"/>
          </p:cNvSpPr>
          <p:nvPr>
            <p:ph type="title"/>
          </p:nvPr>
        </p:nvSpPr>
        <p:spPr>
          <a:xfrm>
            <a:off x="2819400" y="0"/>
            <a:ext cx="7848600" cy="1143000"/>
          </a:xfrm>
        </p:spPr>
        <p:txBody>
          <a:bodyPr/>
          <a:lstStyle/>
          <a:p>
            <a:pPr eaLnBrk="1" hangingPunct="1"/>
            <a:r>
              <a:rPr lang="en-US"/>
              <a:t>Diffraction vs. Diffraction Pattern</a:t>
            </a:r>
          </a:p>
        </p:txBody>
      </p:sp>
      <p:sp>
        <p:nvSpPr>
          <p:cNvPr id="25604" name="Rectangle 3"/>
          <p:cNvSpPr>
            <a:spLocks noGrp="1" noChangeArrowheads="1"/>
          </p:cNvSpPr>
          <p:nvPr>
            <p:ph type="body" idx="1"/>
          </p:nvPr>
        </p:nvSpPr>
        <p:spPr/>
        <p:txBody>
          <a:bodyPr/>
          <a:lstStyle/>
          <a:p>
            <a:pPr eaLnBrk="1" hangingPunct="1"/>
            <a:r>
              <a:rPr lang="en-US" i="1"/>
              <a:t>Diffraction</a:t>
            </a:r>
            <a:r>
              <a:rPr lang="en-US"/>
              <a:t> refers to the general behavior of waves spreading out as they pass through a slit</a:t>
            </a:r>
          </a:p>
          <a:p>
            <a:pPr eaLnBrk="1" hangingPunct="1"/>
            <a:r>
              <a:rPr lang="en-US"/>
              <a:t>A </a:t>
            </a:r>
            <a:r>
              <a:rPr lang="en-US" i="1"/>
              <a:t>diffraction pattern</a:t>
            </a:r>
            <a:r>
              <a:rPr lang="en-US"/>
              <a:t> is actually a misnomer that is deeply entrenched</a:t>
            </a:r>
          </a:p>
          <a:p>
            <a:pPr lvl="1" eaLnBrk="1" hangingPunct="1"/>
            <a:r>
              <a:rPr lang="en-US"/>
              <a:t>The pattern seen on the screen is actually another </a:t>
            </a:r>
            <a:r>
              <a:rPr lang="en-US" i="1"/>
              <a:t>interference</a:t>
            </a:r>
            <a:r>
              <a:rPr lang="en-US"/>
              <a:t> pattern</a:t>
            </a:r>
          </a:p>
          <a:p>
            <a:pPr lvl="1" eaLnBrk="1" hangingPunct="1"/>
            <a:r>
              <a:rPr lang="en-US"/>
              <a:t>The interference is between parts of the incident light illuminating different regions of the slit</a:t>
            </a:r>
          </a:p>
        </p:txBody>
      </p:sp>
    </p:spTree>
    <p:extLst>
      <p:ext uri="{BB962C8B-B14F-4D97-AF65-F5344CB8AC3E}">
        <p14:creationId xmlns:p14="http://schemas.microsoft.com/office/powerpoint/2010/main" val="1977382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Triangle 37"/>
          <p:cNvSpPr/>
          <p:nvPr/>
        </p:nvSpPr>
        <p:spPr>
          <a:xfrm rot="19354257" flipH="1">
            <a:off x="5479128" y="2827300"/>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p:cNvSpPr/>
          <p:nvPr/>
        </p:nvSpPr>
        <p:spPr>
          <a:xfrm rot="19354257" flipH="1">
            <a:off x="5479129" y="3836251"/>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5707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07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678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02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831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92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92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92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92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92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02480" y="3398521"/>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5135880" y="377952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02731" y="3448050"/>
            <a:ext cx="207645" cy="400110"/>
          </a:xfrm>
          <a:prstGeom prst="rect">
            <a:avLst/>
          </a:prstGeom>
          <a:noFill/>
        </p:spPr>
        <p:txBody>
          <a:bodyPr wrap="square" rtlCol="0">
            <a:spAutoFit/>
          </a:bodyPr>
          <a:lstStyle/>
          <a:p>
            <a:r>
              <a:rPr lang="en-US" sz="2000" dirty="0">
                <a:sym typeface="Symbol"/>
              </a:rPr>
              <a:t></a:t>
            </a:r>
            <a:endParaRPr lang="en-US" sz="2000" dirty="0"/>
          </a:p>
        </p:txBody>
      </p:sp>
      <p:sp>
        <p:nvSpPr>
          <p:cNvPr id="25" name="Oval 24"/>
          <p:cNvSpPr/>
          <p:nvPr/>
        </p:nvSpPr>
        <p:spPr>
          <a:xfrm>
            <a:off x="5745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p:cNvSpPr/>
          <p:nvPr/>
        </p:nvSpPr>
        <p:spPr>
          <a:xfrm rot="19354257" flipH="1">
            <a:off x="5479128" y="3303549"/>
            <a:ext cx="609600" cy="83453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745480" y="37033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745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5288280" y="2636520"/>
            <a:ext cx="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83480" y="2941321"/>
            <a:ext cx="606256" cy="461665"/>
          </a:xfrm>
          <a:prstGeom prst="rect">
            <a:avLst/>
          </a:prstGeom>
          <a:solidFill>
            <a:schemeClr val="bg1"/>
          </a:solidFill>
        </p:spPr>
        <p:txBody>
          <a:bodyPr wrap="none" rtlCol="0">
            <a:spAutoFit/>
          </a:bodyPr>
          <a:lstStyle/>
          <a:p>
            <a:r>
              <a:rPr lang="en-US" sz="2400" dirty="0"/>
              <a:t>a/2</a:t>
            </a:r>
          </a:p>
        </p:txBody>
      </p:sp>
      <p:cxnSp>
        <p:nvCxnSpPr>
          <p:cNvPr id="33" name="Straight Arrow Connector 32"/>
          <p:cNvCxnSpPr/>
          <p:nvPr/>
        </p:nvCxnSpPr>
        <p:spPr>
          <a:xfrm flipV="1">
            <a:off x="5821680"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821680" y="21031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821680"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49" y="4434363"/>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55030" y="4948715"/>
            <a:ext cx="126206"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014562" y="4655821"/>
            <a:ext cx="442913" cy="3595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49"/>
          <p:cNvGraphicFramePr>
            <a:graphicFrameLocks noChangeAspect="1"/>
          </p:cNvGraphicFramePr>
          <p:nvPr/>
        </p:nvGraphicFramePr>
        <p:xfrm>
          <a:off x="6324600" y="4908550"/>
          <a:ext cx="624840" cy="538057"/>
        </p:xfrm>
        <a:graphic>
          <a:graphicData uri="http://schemas.openxmlformats.org/presentationml/2006/ole">
            <mc:AlternateContent xmlns:mc="http://schemas.openxmlformats.org/markup-compatibility/2006">
              <mc:Choice xmlns:v="urn:schemas-microsoft-com:vml" Requires="v">
                <p:oleObj name="Equation" r:id="rId2" imgW="457200" imgH="393480" progId="Equation.3">
                  <p:embed/>
                </p:oleObj>
              </mc:Choice>
              <mc:Fallback>
                <p:oleObj name="Equation" r:id="rId2" imgW="457200" imgH="393480" progId="Equation.3">
                  <p:embed/>
                  <p:pic>
                    <p:nvPicPr>
                      <p:cNvPr id="5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908550"/>
                        <a:ext cx="624840" cy="538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Oval 29"/>
          <p:cNvSpPr/>
          <p:nvPr/>
        </p:nvSpPr>
        <p:spPr>
          <a:xfrm>
            <a:off x="5735955" y="315468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726430" y="425005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flipV="1">
            <a:off x="5812155" y="256984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02630" y="157924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818120" y="944880"/>
            <a:ext cx="288862" cy="2308324"/>
          </a:xfrm>
          <a:prstGeom prst="rect">
            <a:avLst/>
          </a:prstGeom>
          <a:noFill/>
        </p:spPr>
        <p:txBody>
          <a:bodyPr wrap="none" rtlCol="0">
            <a:spAutoFit/>
          </a:bodyPr>
          <a:lstStyle/>
          <a:p>
            <a:r>
              <a:rPr lang="en-US" sz="1600" dirty="0"/>
              <a:t>5</a:t>
            </a:r>
          </a:p>
          <a:p>
            <a:endParaRPr lang="en-US" sz="1600" dirty="0"/>
          </a:p>
          <a:p>
            <a:r>
              <a:rPr lang="en-US" sz="1600" dirty="0"/>
              <a:t>4</a:t>
            </a:r>
          </a:p>
          <a:p>
            <a:endParaRPr lang="en-US" sz="1600" dirty="0"/>
          </a:p>
          <a:p>
            <a:r>
              <a:rPr lang="en-US" sz="1600" dirty="0"/>
              <a:t>3</a:t>
            </a:r>
          </a:p>
          <a:p>
            <a:endParaRPr lang="en-US" sz="1600" dirty="0"/>
          </a:p>
          <a:p>
            <a:r>
              <a:rPr lang="en-US" sz="1600" dirty="0"/>
              <a:t>2</a:t>
            </a:r>
          </a:p>
          <a:p>
            <a:endParaRPr lang="en-US" sz="1600" dirty="0"/>
          </a:p>
          <a:p>
            <a:r>
              <a:rPr lang="en-US" sz="1600" dirty="0"/>
              <a:t>1</a:t>
            </a:r>
          </a:p>
        </p:txBody>
      </p:sp>
    </p:spTree>
    <p:extLst>
      <p:ext uri="{BB962C8B-B14F-4D97-AF65-F5344CB8AC3E}">
        <p14:creationId xmlns:p14="http://schemas.microsoft.com/office/powerpoint/2010/main" val="3823976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ight Triangle 92"/>
          <p:cNvSpPr/>
          <p:nvPr/>
        </p:nvSpPr>
        <p:spPr>
          <a:xfrm rot="19354257" flipH="1">
            <a:off x="5717266" y="3431664"/>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Triangle 93"/>
          <p:cNvSpPr/>
          <p:nvPr/>
        </p:nvSpPr>
        <p:spPr>
          <a:xfrm rot="19354257" flipH="1">
            <a:off x="5717266" y="3793614"/>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Triangle 94"/>
          <p:cNvSpPr/>
          <p:nvPr/>
        </p:nvSpPr>
        <p:spPr>
          <a:xfrm rot="19354257" flipH="1">
            <a:off x="5712502" y="4141277"/>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Triangle 95"/>
          <p:cNvSpPr/>
          <p:nvPr/>
        </p:nvSpPr>
        <p:spPr>
          <a:xfrm rot="19354257" flipH="1">
            <a:off x="5710120" y="4472271"/>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Triangle 91"/>
          <p:cNvSpPr/>
          <p:nvPr/>
        </p:nvSpPr>
        <p:spPr>
          <a:xfrm rot="19354257" flipH="1">
            <a:off x="5710124" y="3048282"/>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p:cNvSpPr/>
          <p:nvPr/>
        </p:nvSpPr>
        <p:spPr>
          <a:xfrm rot="19354257" flipH="1">
            <a:off x="5700602" y="2731575"/>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5707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07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678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02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831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92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92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92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92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92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02480" y="3398521"/>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5111115" y="337709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58464" y="3792855"/>
            <a:ext cx="207645" cy="400110"/>
          </a:xfrm>
          <a:prstGeom prst="rect">
            <a:avLst/>
          </a:prstGeom>
          <a:noFill/>
        </p:spPr>
        <p:txBody>
          <a:bodyPr wrap="square" rtlCol="0">
            <a:spAutoFit/>
          </a:bodyPr>
          <a:lstStyle/>
          <a:p>
            <a:r>
              <a:rPr lang="en-US" sz="2000" dirty="0">
                <a:sym typeface="Symbol"/>
              </a:rPr>
              <a:t></a:t>
            </a:r>
            <a:endParaRPr lang="en-US" sz="2000" dirty="0"/>
          </a:p>
        </p:txBody>
      </p:sp>
      <p:sp>
        <p:nvSpPr>
          <p:cNvPr id="25" name="Oval 24"/>
          <p:cNvSpPr/>
          <p:nvPr/>
        </p:nvSpPr>
        <p:spPr>
          <a:xfrm>
            <a:off x="5745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745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V="1">
            <a:off x="5835968"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835968"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988367" y="4646294"/>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55030" y="4948714"/>
            <a:ext cx="114776" cy="149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005036" y="4886326"/>
            <a:ext cx="167164" cy="13620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49"/>
          <p:cNvGraphicFramePr>
            <a:graphicFrameLocks noChangeAspect="1"/>
          </p:cNvGraphicFramePr>
          <p:nvPr/>
        </p:nvGraphicFramePr>
        <p:xfrm>
          <a:off x="6184106" y="5006181"/>
          <a:ext cx="624840" cy="538057"/>
        </p:xfrm>
        <a:graphic>
          <a:graphicData uri="http://schemas.openxmlformats.org/presentationml/2006/ole">
            <mc:AlternateContent xmlns:mc="http://schemas.openxmlformats.org/markup-compatibility/2006">
              <mc:Choice xmlns:v="urn:schemas-microsoft-com:vml" Requires="v">
                <p:oleObj name="Equation" r:id="rId2" imgW="457200" imgH="393480" progId="Equation.3">
                  <p:embed/>
                </p:oleObj>
              </mc:Choice>
              <mc:Fallback>
                <p:oleObj name="Equation" r:id="rId2" imgW="457200" imgH="393480" progId="Equation.3">
                  <p:embed/>
                  <p:pic>
                    <p:nvPicPr>
                      <p:cNvPr id="5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106" y="5006181"/>
                        <a:ext cx="624840" cy="538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Oval 29"/>
          <p:cNvSpPr/>
          <p:nvPr/>
        </p:nvSpPr>
        <p:spPr>
          <a:xfrm>
            <a:off x="5735955" y="328803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726430" y="403098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V="1">
            <a:off x="5835968" y="243459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111115" y="4112895"/>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225767" y="1863567"/>
            <a:ext cx="502061" cy="369332"/>
          </a:xfrm>
          <a:prstGeom prst="rect">
            <a:avLst/>
          </a:prstGeom>
          <a:solidFill>
            <a:schemeClr val="bg1"/>
          </a:solidFill>
        </p:spPr>
        <p:txBody>
          <a:bodyPr wrap="none" rtlCol="0">
            <a:spAutoFit/>
          </a:bodyPr>
          <a:lstStyle/>
          <a:p>
            <a:r>
              <a:rPr lang="en-US" dirty="0"/>
              <a:t>a/6</a:t>
            </a:r>
          </a:p>
        </p:txBody>
      </p:sp>
      <p:cxnSp>
        <p:nvCxnSpPr>
          <p:cNvPr id="63" name="Straight Arrow Connector 62"/>
          <p:cNvCxnSpPr/>
          <p:nvPr/>
        </p:nvCxnSpPr>
        <p:spPr>
          <a:xfrm flipH="1">
            <a:off x="5179220" y="2632710"/>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5176839" y="3004185"/>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5174458" y="3378043"/>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5172077" y="3742374"/>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179220" y="2635091"/>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176839" y="3006566"/>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80" name="Freeform 79"/>
          <p:cNvSpPr/>
          <p:nvPr/>
        </p:nvSpPr>
        <p:spPr>
          <a:xfrm>
            <a:off x="4511041" y="2179320"/>
            <a:ext cx="609600" cy="640080"/>
          </a:xfrm>
          <a:custGeom>
            <a:avLst/>
            <a:gdLst>
              <a:gd name="connsiteX0" fmla="*/ 0 w 476250"/>
              <a:gd name="connsiteY0" fmla="*/ 0 h 419100"/>
              <a:gd name="connsiteX1" fmla="*/ 223838 w 476250"/>
              <a:gd name="connsiteY1" fmla="*/ 126206 h 419100"/>
              <a:gd name="connsiteX2" fmla="*/ 133350 w 476250"/>
              <a:gd name="connsiteY2" fmla="*/ 145256 h 419100"/>
              <a:gd name="connsiteX3" fmla="*/ 476250 w 476250"/>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476250" h="419100">
                <a:moveTo>
                  <a:pt x="0" y="0"/>
                </a:moveTo>
                <a:cubicBezTo>
                  <a:pt x="100806" y="50998"/>
                  <a:pt x="201613" y="101997"/>
                  <a:pt x="223838" y="126206"/>
                </a:cubicBezTo>
                <a:cubicBezTo>
                  <a:pt x="246063" y="150415"/>
                  <a:pt x="91281" y="96440"/>
                  <a:pt x="133350" y="145256"/>
                </a:cubicBezTo>
                <a:cubicBezTo>
                  <a:pt x="175419" y="194072"/>
                  <a:pt x="419894" y="374253"/>
                  <a:pt x="476250" y="41910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1" name="Straight Connector 80"/>
          <p:cNvCxnSpPr/>
          <p:nvPr/>
        </p:nvCxnSpPr>
        <p:spPr>
          <a:xfrm>
            <a:off x="5111115" y="301133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111115" y="3753328"/>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5750242" y="2931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p:nvPr/>
        </p:nvCxnSpPr>
        <p:spPr>
          <a:xfrm flipV="1">
            <a:off x="5831206" y="1688784"/>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5740718" y="367855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Arrow Connector 85"/>
          <p:cNvCxnSpPr/>
          <p:nvPr/>
        </p:nvCxnSpPr>
        <p:spPr>
          <a:xfrm flipV="1">
            <a:off x="5835968" y="207216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5740718" y="438816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5110639" y="4477223"/>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826444" y="2784631"/>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5172553" y="4113373"/>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5170172" y="4472941"/>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35968" y="1343501"/>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996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p>
            <a:r>
              <a:rPr lang="en-US"/>
              <a:t>R. Todd Lines</a:t>
            </a:r>
          </a:p>
        </p:txBody>
      </p:sp>
      <p:sp>
        <p:nvSpPr>
          <p:cNvPr id="27651" name="Rectangle 2"/>
          <p:cNvSpPr>
            <a:spLocks noGrp="1" noChangeArrowheads="1"/>
          </p:cNvSpPr>
          <p:nvPr>
            <p:ph type="title"/>
          </p:nvPr>
        </p:nvSpPr>
        <p:spPr/>
        <p:txBody>
          <a:bodyPr/>
          <a:lstStyle/>
          <a:p>
            <a:pPr eaLnBrk="1" hangingPunct="1"/>
            <a:r>
              <a:rPr lang="en-US"/>
              <a:t>Single-Slit Diffraction, 2</a:t>
            </a:r>
          </a:p>
        </p:txBody>
      </p:sp>
      <p:sp>
        <p:nvSpPr>
          <p:cNvPr id="27652" name="Rectangle 3"/>
          <p:cNvSpPr>
            <a:spLocks noGrp="1" noChangeArrowheads="1"/>
          </p:cNvSpPr>
          <p:nvPr>
            <p:ph type="body" idx="1"/>
          </p:nvPr>
        </p:nvSpPr>
        <p:spPr/>
        <p:txBody>
          <a:bodyPr/>
          <a:lstStyle/>
          <a:p>
            <a:pPr eaLnBrk="1" hangingPunct="1"/>
            <a:r>
              <a:rPr lang="en-US"/>
              <a:t>The resultant light intensity on a viewing screen depends on the direction </a:t>
            </a:r>
            <a:r>
              <a:rPr lang="en-US" i="1">
                <a:cs typeface="Arial" charset="0"/>
              </a:rPr>
              <a:t>θ</a:t>
            </a:r>
            <a:endParaRPr lang="en-US"/>
          </a:p>
          <a:p>
            <a:pPr eaLnBrk="1" hangingPunct="1"/>
            <a:r>
              <a:rPr lang="en-US"/>
              <a:t>The diffraction pattern is actually an interference pattern</a:t>
            </a:r>
          </a:p>
          <a:p>
            <a:pPr lvl="1" eaLnBrk="1" hangingPunct="1"/>
            <a:r>
              <a:rPr lang="en-US"/>
              <a:t>The different sources of light are different portions of the single slit</a:t>
            </a:r>
          </a:p>
          <a:p>
            <a:pPr eaLnBrk="1" hangingPunct="1"/>
            <a:endParaRPr lang="en-US"/>
          </a:p>
        </p:txBody>
      </p:sp>
    </p:spTree>
    <p:extLst>
      <p:ext uri="{BB962C8B-B14F-4D97-AF65-F5344CB8AC3E}">
        <p14:creationId xmlns:p14="http://schemas.microsoft.com/office/powerpoint/2010/main" val="3967093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p>
            <a:r>
              <a:rPr lang="en-US"/>
              <a:t>R. Todd Lines</a:t>
            </a:r>
          </a:p>
        </p:txBody>
      </p:sp>
      <p:sp>
        <p:nvSpPr>
          <p:cNvPr id="28675" name="Rectangle 2"/>
          <p:cNvSpPr>
            <a:spLocks noGrp="1" noChangeArrowheads="1"/>
          </p:cNvSpPr>
          <p:nvPr>
            <p:ph type="title"/>
          </p:nvPr>
        </p:nvSpPr>
        <p:spPr/>
        <p:txBody>
          <a:bodyPr/>
          <a:lstStyle/>
          <a:p>
            <a:pPr eaLnBrk="1" hangingPunct="1"/>
            <a:r>
              <a:rPr lang="en-US"/>
              <a:t>Single-Slit Diffraction, Analysis</a:t>
            </a:r>
          </a:p>
        </p:txBody>
      </p:sp>
      <p:sp>
        <p:nvSpPr>
          <p:cNvPr id="28676" name="Rectangle 3"/>
          <p:cNvSpPr>
            <a:spLocks noGrp="1" noChangeArrowheads="1"/>
          </p:cNvSpPr>
          <p:nvPr>
            <p:ph type="body" idx="1"/>
          </p:nvPr>
        </p:nvSpPr>
        <p:spPr>
          <a:xfrm>
            <a:off x="1981200" y="1325563"/>
            <a:ext cx="8229600" cy="4525962"/>
          </a:xfrm>
        </p:spPr>
        <p:txBody>
          <a:bodyPr/>
          <a:lstStyle/>
          <a:p>
            <a:pPr eaLnBrk="1" hangingPunct="1">
              <a:lnSpc>
                <a:spcPct val="90000"/>
              </a:lnSpc>
            </a:pPr>
            <a:r>
              <a:rPr lang="en-US"/>
              <a:t>All the waves that originate at the slit are in phase</a:t>
            </a:r>
          </a:p>
          <a:p>
            <a:pPr eaLnBrk="1" hangingPunct="1">
              <a:lnSpc>
                <a:spcPct val="90000"/>
              </a:lnSpc>
            </a:pPr>
            <a:r>
              <a:rPr lang="en-US"/>
              <a:t>Wave 1 travels farther than wave 3 by an amount equal to the path difference </a:t>
            </a:r>
          </a:p>
          <a:p>
            <a:pPr lvl="1" eaLnBrk="1" hangingPunct="1">
              <a:lnSpc>
                <a:spcPct val="90000"/>
              </a:lnSpc>
            </a:pPr>
            <a:r>
              <a:rPr lang="en-US"/>
              <a:t>(</a:t>
            </a:r>
            <a:r>
              <a:rPr lang="en-US" i="1"/>
              <a:t>a</a:t>
            </a:r>
            <a:r>
              <a:rPr lang="en-US"/>
              <a:t>/2) sin </a:t>
            </a:r>
            <a:r>
              <a:rPr lang="en-US" i="1">
                <a:cs typeface="Arial" charset="0"/>
              </a:rPr>
              <a:t>θ</a:t>
            </a:r>
            <a:r>
              <a:rPr lang="en-US">
                <a:cs typeface="Tahoma" charset="0"/>
              </a:rPr>
              <a:t> </a:t>
            </a:r>
          </a:p>
          <a:p>
            <a:pPr eaLnBrk="1" hangingPunct="1">
              <a:lnSpc>
                <a:spcPct val="90000"/>
              </a:lnSpc>
            </a:pPr>
            <a:r>
              <a:rPr lang="en-US">
                <a:cs typeface="Tahoma" charset="0"/>
              </a:rPr>
              <a:t>If this path difference is exactly half of a wavelength, the two waves cancel each other and destructive interference results</a:t>
            </a:r>
          </a:p>
          <a:p>
            <a:pPr eaLnBrk="1" hangingPunct="1">
              <a:lnSpc>
                <a:spcPct val="90000"/>
              </a:lnSpc>
            </a:pPr>
            <a:r>
              <a:rPr lang="en-US"/>
              <a:t>In general, </a:t>
            </a:r>
            <a:r>
              <a:rPr lang="en-US" i="1"/>
              <a:t>destructive interference</a:t>
            </a:r>
            <a:r>
              <a:rPr lang="en-US"/>
              <a:t> occurs for a single slit of width </a:t>
            </a:r>
            <a:r>
              <a:rPr lang="en-US" i="1"/>
              <a:t>a</a:t>
            </a:r>
            <a:r>
              <a:rPr lang="en-US"/>
              <a:t> when sin </a:t>
            </a:r>
            <a:r>
              <a:rPr lang="en-US" i="1">
                <a:cs typeface="Arial" charset="0"/>
              </a:rPr>
              <a:t>θ</a:t>
            </a:r>
            <a:r>
              <a:rPr lang="en-US" baseline="-25000">
                <a:cs typeface="Tahoma" charset="0"/>
              </a:rPr>
              <a:t>dark</a:t>
            </a:r>
            <a:r>
              <a:rPr lang="en-US">
                <a:cs typeface="Tahoma" charset="0"/>
              </a:rPr>
              <a:t> = </a:t>
            </a:r>
            <a:r>
              <a:rPr lang="en-US" i="1">
                <a:cs typeface="Tahoma" charset="0"/>
              </a:rPr>
              <a:t>m</a:t>
            </a:r>
            <a:r>
              <a:rPr lang="en-US" i="1">
                <a:cs typeface="Arial" charset="0"/>
              </a:rPr>
              <a:t>λ</a:t>
            </a:r>
            <a:r>
              <a:rPr lang="en-US">
                <a:cs typeface="Tahoma" charset="0"/>
              </a:rPr>
              <a:t> / </a:t>
            </a:r>
            <a:r>
              <a:rPr lang="en-US" i="1">
                <a:cs typeface="Tahoma" charset="0"/>
              </a:rPr>
              <a:t>a</a:t>
            </a:r>
          </a:p>
          <a:p>
            <a:pPr lvl="1" eaLnBrk="1" hangingPunct="1">
              <a:lnSpc>
                <a:spcPct val="90000"/>
              </a:lnSpc>
            </a:pPr>
            <a:r>
              <a:rPr lang="en-US" i="1"/>
              <a:t>m</a:t>
            </a:r>
            <a:r>
              <a:rPr lang="en-US"/>
              <a:t> = </a:t>
            </a:r>
            <a:r>
              <a:rPr lang="en-US">
                <a:cs typeface="Arial" charset="0"/>
                <a:sym typeface="UniversalMath1 BT" pitchFamily="18" charset="2"/>
              </a:rPr>
              <a:t>±</a:t>
            </a:r>
            <a:r>
              <a:rPr lang="en-US">
                <a:sym typeface="UniversalMath1 BT" pitchFamily="18" charset="2"/>
              </a:rPr>
              <a:t>1, </a:t>
            </a:r>
            <a:r>
              <a:rPr lang="en-US">
                <a:cs typeface="Arial" charset="0"/>
                <a:sym typeface="UniversalMath1 BT" pitchFamily="18" charset="2"/>
              </a:rPr>
              <a:t>±</a:t>
            </a:r>
            <a:r>
              <a:rPr lang="en-US">
                <a:sym typeface="UniversalMath1 BT" pitchFamily="18" charset="2"/>
              </a:rPr>
              <a:t>2, </a:t>
            </a:r>
            <a:r>
              <a:rPr lang="en-US">
                <a:cs typeface="Arial" charset="0"/>
                <a:sym typeface="UniversalMath1 BT" pitchFamily="18" charset="2"/>
              </a:rPr>
              <a:t>±</a:t>
            </a:r>
            <a:r>
              <a:rPr lang="en-US">
                <a:sym typeface="UniversalMath1 BT" pitchFamily="18" charset="2"/>
              </a:rPr>
              <a:t>3, …</a:t>
            </a:r>
          </a:p>
        </p:txBody>
      </p:sp>
    </p:spTree>
    <p:extLst>
      <p:ext uri="{BB962C8B-B14F-4D97-AF65-F5344CB8AC3E}">
        <p14:creationId xmlns:p14="http://schemas.microsoft.com/office/powerpoint/2010/main" val="4200902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p>
            <a:r>
              <a:rPr lang="en-US"/>
              <a:t>R. Todd Lines</a:t>
            </a:r>
          </a:p>
        </p:txBody>
      </p:sp>
      <p:sp>
        <p:nvSpPr>
          <p:cNvPr id="29699" name="Rectangle 4"/>
          <p:cNvSpPr>
            <a:spLocks noGrp="1" noChangeArrowheads="1"/>
          </p:cNvSpPr>
          <p:nvPr>
            <p:ph type="ctrTitle"/>
          </p:nvPr>
        </p:nvSpPr>
        <p:spPr/>
        <p:txBody>
          <a:bodyPr/>
          <a:lstStyle/>
          <a:p>
            <a:pPr eaLnBrk="1" hangingPunct="1"/>
            <a:r>
              <a:rPr lang="en-US"/>
              <a:t>Diffraction from Narrow Slits</a:t>
            </a:r>
          </a:p>
        </p:txBody>
      </p:sp>
      <p:sp>
        <p:nvSpPr>
          <p:cNvPr id="29700" name="Rectangle 5"/>
          <p:cNvSpPr>
            <a:spLocks noGrp="1" noChangeArrowheads="1"/>
          </p:cNvSpPr>
          <p:nvPr>
            <p:ph type="subTitle" idx="1"/>
          </p:nvPr>
        </p:nvSpPr>
        <p:spPr/>
        <p:txBody>
          <a:bodyPr/>
          <a:lstStyle/>
          <a:p>
            <a:pPr eaLnBrk="1" hangingPunct="1"/>
            <a:endParaRPr lang="en-US"/>
          </a:p>
        </p:txBody>
      </p:sp>
    </p:spTree>
    <p:extLst>
      <p:ext uri="{BB962C8B-B14F-4D97-AF65-F5344CB8AC3E}">
        <p14:creationId xmlns:p14="http://schemas.microsoft.com/office/powerpoint/2010/main" val="2678675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5"/>
          <p:cNvSpPr>
            <a:spLocks noGrp="1"/>
          </p:cNvSpPr>
          <p:nvPr>
            <p:ph type="ftr" sz="quarter" idx="11"/>
          </p:nvPr>
        </p:nvSpPr>
        <p:spPr>
          <a:noFill/>
        </p:spPr>
        <p:txBody>
          <a:bodyPr/>
          <a:lstStyle/>
          <a:p>
            <a:r>
              <a:rPr lang="en-US"/>
              <a:t>R. Todd Lines</a:t>
            </a:r>
          </a:p>
        </p:txBody>
      </p:sp>
      <p:sp>
        <p:nvSpPr>
          <p:cNvPr id="30723" name="Rectangle 2"/>
          <p:cNvSpPr>
            <a:spLocks noGrp="1" noChangeArrowheads="1"/>
          </p:cNvSpPr>
          <p:nvPr>
            <p:ph type="title"/>
          </p:nvPr>
        </p:nvSpPr>
        <p:spPr/>
        <p:txBody>
          <a:bodyPr>
            <a:normAutofit/>
          </a:bodyPr>
          <a:lstStyle/>
          <a:p>
            <a:pPr eaLnBrk="1" hangingPunct="1"/>
            <a:r>
              <a:rPr lang="en-US"/>
              <a:t>Single-Slit Diffraction, Intensity</a:t>
            </a:r>
          </a:p>
        </p:txBody>
      </p:sp>
      <p:sp>
        <p:nvSpPr>
          <p:cNvPr id="30724" name="Rectangle 3"/>
          <p:cNvSpPr>
            <a:spLocks noGrp="1" noChangeArrowheads="1"/>
          </p:cNvSpPr>
          <p:nvPr>
            <p:ph type="body" sz="half" idx="1"/>
          </p:nvPr>
        </p:nvSpPr>
        <p:spPr>
          <a:xfrm>
            <a:off x="693738" y="1340381"/>
            <a:ext cx="4495800" cy="4840287"/>
          </a:xfrm>
        </p:spPr>
        <p:txBody>
          <a:bodyPr/>
          <a:lstStyle/>
          <a:p>
            <a:pPr eaLnBrk="1" hangingPunct="1"/>
            <a:r>
              <a:rPr lang="en-US" sz="2200" dirty="0"/>
              <a:t>The general features of the intensity distribution are shown</a:t>
            </a:r>
          </a:p>
          <a:p>
            <a:pPr eaLnBrk="1" hangingPunct="1"/>
            <a:r>
              <a:rPr lang="en-US" sz="2200" dirty="0"/>
              <a:t>A broad central bright fringe is flanked by much weaker bright fringes alternating with dark fringes</a:t>
            </a:r>
          </a:p>
          <a:p>
            <a:pPr eaLnBrk="1" hangingPunct="1"/>
            <a:r>
              <a:rPr lang="en-US" sz="2200" dirty="0"/>
              <a:t>Each bright fringe peak lies approximately halfway between the dark fringes</a:t>
            </a:r>
          </a:p>
          <a:p>
            <a:pPr eaLnBrk="1" hangingPunct="1"/>
            <a:r>
              <a:rPr lang="en-US" sz="2200" dirty="0"/>
              <a:t>The central bright maximum is twice as wide as the secondary maxima</a:t>
            </a:r>
          </a:p>
        </p:txBody>
      </p:sp>
      <p:grpSp>
        <p:nvGrpSpPr>
          <p:cNvPr id="34" name="Group 33"/>
          <p:cNvGrpSpPr/>
          <p:nvPr/>
        </p:nvGrpSpPr>
        <p:grpSpPr>
          <a:xfrm>
            <a:off x="6096000" y="508001"/>
            <a:ext cx="4521201" cy="6265333"/>
            <a:chOff x="6096000" y="508001"/>
            <a:chExt cx="4521201" cy="6265333"/>
          </a:xfrm>
        </p:grpSpPr>
        <p:pic>
          <p:nvPicPr>
            <p:cNvPr id="35" name="Picture 2"/>
            <p:cNvPicPr>
              <a:picLocks noChangeAspect="1" noChangeArrowheads="1"/>
            </p:cNvPicPr>
            <p:nvPr/>
          </p:nvPicPr>
          <p:blipFill>
            <a:blip r:embed="rId3" cstate="print"/>
            <a:srcRect/>
            <a:stretch>
              <a:fillRect/>
            </a:stretch>
          </p:blipFill>
          <p:spPr bwMode="auto">
            <a:xfrm rot="16200000">
              <a:off x="6289888" y="2446022"/>
              <a:ext cx="6265333" cy="2389292"/>
            </a:xfrm>
            <a:prstGeom prst="rect">
              <a:avLst/>
            </a:prstGeom>
            <a:noFill/>
            <a:ln w="9525">
              <a:noFill/>
              <a:miter lim="800000"/>
              <a:headEnd/>
              <a:tailEnd/>
            </a:ln>
            <a:effectLst/>
          </p:spPr>
        </p:pic>
        <p:sp>
          <p:nvSpPr>
            <p:cNvPr id="7" name="Rectangle 6"/>
            <p:cNvSpPr/>
            <p:nvPr/>
          </p:nvSpPr>
          <p:spPr>
            <a:xfrm>
              <a:off x="6705599" y="1337734"/>
              <a:ext cx="270933" cy="20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56400" y="3809999"/>
              <a:ext cx="237065" cy="167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6841066" y="3640666"/>
              <a:ext cx="2556934" cy="169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874933" y="2997200"/>
              <a:ext cx="2573867" cy="609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04242" y="3337560"/>
              <a:ext cx="304892"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10" name="Arc 9"/>
            <p:cNvSpPr/>
            <p:nvPr/>
          </p:nvSpPr>
          <p:spPr>
            <a:xfrm rot="1986114">
              <a:off x="7208519" y="3350683"/>
              <a:ext cx="457200" cy="508000"/>
            </a:xfrm>
            <a:prstGeom prst="arc">
              <a:avLst>
                <a:gd name="adj1" fmla="val 17594932"/>
                <a:gd name="adj2" fmla="val 1983216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a:off x="7010400" y="5300134"/>
              <a:ext cx="2404533" cy="33866"/>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58667" y="5029200"/>
              <a:ext cx="357790" cy="584775"/>
            </a:xfrm>
            <a:prstGeom prst="rect">
              <a:avLst/>
            </a:prstGeom>
            <a:solidFill>
              <a:schemeClr val="bg1"/>
            </a:solidFill>
          </p:spPr>
          <p:txBody>
            <a:bodyPr wrap="none" rtlCol="0">
              <a:spAutoFit/>
            </a:bodyPr>
            <a:lstStyle/>
            <a:p>
              <a:r>
                <a:rPr lang="en-US" sz="3200" dirty="0"/>
                <a:t>L</a:t>
              </a:r>
            </a:p>
          </p:txBody>
        </p:sp>
        <p:cxnSp>
          <p:nvCxnSpPr>
            <p:cNvPr id="23" name="Straight Connector 22"/>
            <p:cNvCxnSpPr/>
            <p:nvPr/>
          </p:nvCxnSpPr>
          <p:spPr>
            <a:xfrm>
              <a:off x="6096000" y="3403601"/>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112934" y="3826934"/>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350000" y="3064933"/>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350001" y="3810000"/>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14534" y="3420534"/>
              <a:ext cx="295274" cy="369332"/>
            </a:xfrm>
            <a:prstGeom prst="rect">
              <a:avLst/>
            </a:prstGeom>
            <a:noFill/>
          </p:spPr>
          <p:txBody>
            <a:bodyPr wrap="none" rtlCol="0">
              <a:spAutoFit/>
            </a:bodyPr>
            <a:lstStyle/>
            <a:p>
              <a:r>
                <a:rPr lang="en-US" dirty="0"/>
                <a:t>a</a:t>
              </a:r>
            </a:p>
          </p:txBody>
        </p:sp>
      </p:grpSp>
    </p:spTree>
    <p:extLst>
      <p:ext uri="{BB962C8B-B14F-4D97-AF65-F5344CB8AC3E}">
        <p14:creationId xmlns:p14="http://schemas.microsoft.com/office/powerpoint/2010/main" val="618836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Footer Placeholder 4"/>
          <p:cNvSpPr>
            <a:spLocks noGrp="1"/>
          </p:cNvSpPr>
          <p:nvPr>
            <p:ph type="ftr" sz="quarter" idx="11"/>
          </p:nvPr>
        </p:nvSpPr>
        <p:spPr>
          <a:noFill/>
        </p:spPr>
        <p:txBody>
          <a:bodyPr/>
          <a:lstStyle/>
          <a:p>
            <a:r>
              <a:rPr lang="en-US"/>
              <a:t>R. Todd Lines</a:t>
            </a:r>
          </a:p>
        </p:txBody>
      </p:sp>
      <p:sp>
        <p:nvSpPr>
          <p:cNvPr id="6149" name="Rectangle 2"/>
          <p:cNvSpPr>
            <a:spLocks noGrp="1" noChangeArrowheads="1"/>
          </p:cNvSpPr>
          <p:nvPr>
            <p:ph type="title"/>
          </p:nvPr>
        </p:nvSpPr>
        <p:spPr/>
        <p:txBody>
          <a:bodyPr/>
          <a:lstStyle/>
          <a:p>
            <a:pPr eaLnBrk="1" hangingPunct="1"/>
            <a:r>
              <a:rPr lang="en-US" dirty="0"/>
              <a:t>Intensity</a:t>
            </a:r>
          </a:p>
        </p:txBody>
      </p:sp>
      <p:sp>
        <p:nvSpPr>
          <p:cNvPr id="6150" name="Rectangle 3"/>
          <p:cNvSpPr>
            <a:spLocks noGrp="1" noChangeArrowheads="1"/>
          </p:cNvSpPr>
          <p:nvPr>
            <p:ph type="body" idx="1"/>
          </p:nvPr>
        </p:nvSpPr>
        <p:spPr/>
        <p:txBody>
          <a:bodyPr/>
          <a:lstStyle/>
          <a:p>
            <a:pPr eaLnBrk="1" hangingPunct="1"/>
            <a:r>
              <a:rPr lang="en-US"/>
              <a:t>The intensity can also be expressed as</a:t>
            </a:r>
          </a:p>
          <a:p>
            <a:pPr eaLnBrk="1" hangingPunct="1"/>
            <a:endParaRPr lang="en-US"/>
          </a:p>
          <a:p>
            <a:pPr eaLnBrk="1" hangingPunct="1"/>
            <a:endParaRPr lang="en-US"/>
          </a:p>
          <a:p>
            <a:pPr eaLnBrk="1" hangingPunct="1"/>
            <a:endParaRPr lang="en-US"/>
          </a:p>
          <a:p>
            <a:pPr eaLnBrk="1" hangingPunct="1"/>
            <a:r>
              <a:rPr lang="en-US"/>
              <a:t>Minima occur at</a:t>
            </a:r>
          </a:p>
        </p:txBody>
      </p:sp>
      <p:graphicFrame>
        <p:nvGraphicFramePr>
          <p:cNvPr id="6146" name="Object 4"/>
          <p:cNvGraphicFramePr>
            <a:graphicFrameLocks noChangeAspect="1"/>
          </p:cNvGraphicFramePr>
          <p:nvPr/>
        </p:nvGraphicFramePr>
        <p:xfrm>
          <a:off x="4006850" y="2478089"/>
          <a:ext cx="4262438" cy="1247775"/>
        </p:xfrm>
        <a:graphic>
          <a:graphicData uri="http://schemas.openxmlformats.org/presentationml/2006/ole">
            <mc:AlternateContent xmlns:mc="http://schemas.openxmlformats.org/markup-compatibility/2006">
              <mc:Choice xmlns:v="urn:schemas-microsoft-com:vml" Requires="v">
                <p:oleObj name="Equation" r:id="rId2" imgW="1777680" imgH="520560" progId="">
                  <p:embed/>
                </p:oleObj>
              </mc:Choice>
              <mc:Fallback>
                <p:oleObj name="Equation" r:id="rId2" imgW="1777680" imgH="520560" progId="">
                  <p:embed/>
                  <p:pic>
                    <p:nvPicPr>
                      <p:cNvPr id="614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850" y="2478089"/>
                        <a:ext cx="4262438"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5"/>
          <p:cNvGraphicFramePr>
            <a:graphicFrameLocks noChangeAspect="1"/>
          </p:cNvGraphicFramePr>
          <p:nvPr/>
        </p:nvGraphicFramePr>
        <p:xfrm>
          <a:off x="3048000" y="5105401"/>
          <a:ext cx="6629400" cy="1025525"/>
        </p:xfrm>
        <a:graphic>
          <a:graphicData uri="http://schemas.openxmlformats.org/presentationml/2006/ole">
            <mc:AlternateContent xmlns:mc="http://schemas.openxmlformats.org/markup-compatibility/2006">
              <mc:Choice xmlns:v="urn:schemas-microsoft-com:vml" Requires="v">
                <p:oleObj name="Equation" r:id="rId4" imgW="2552400" imgH="393480" progId="">
                  <p:embed/>
                </p:oleObj>
              </mc:Choice>
              <mc:Fallback>
                <p:oleObj name="Equation" r:id="rId4" imgW="2552400" imgH="393480" progId="">
                  <p:embed/>
                  <p:pic>
                    <p:nvPicPr>
                      <p:cNvPr id="614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5105401"/>
                        <a:ext cx="6629400"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93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sinc</a:t>
            </a:r>
            <a:r>
              <a:rPr lang="en-US" dirty="0"/>
              <a:t>(x)</a:t>
            </a:r>
          </a:p>
        </p:txBody>
      </p:sp>
      <p:sp>
        <p:nvSpPr>
          <p:cNvPr id="3" name="Content Placeholder 2"/>
          <p:cNvSpPr>
            <a:spLocks noGrp="1"/>
          </p:cNvSpPr>
          <p:nvPr>
            <p:ph idx="1"/>
          </p:nvPr>
        </p:nvSpPr>
        <p:spPr/>
        <p:txBody>
          <a:bodyPr/>
          <a:lstStyle/>
          <a:p>
            <a:endParaRPr lang="en-US"/>
          </a:p>
        </p:txBody>
      </p:sp>
      <p:pic>
        <p:nvPicPr>
          <p:cNvPr id="50178" name="Picture 2"/>
          <p:cNvPicPr>
            <a:picLocks noChangeAspect="1" noChangeArrowheads="1"/>
          </p:cNvPicPr>
          <p:nvPr/>
        </p:nvPicPr>
        <p:blipFill>
          <a:blip r:embed="rId2" cstate="print"/>
          <a:srcRect/>
          <a:stretch>
            <a:fillRect/>
          </a:stretch>
        </p:blipFill>
        <p:spPr bwMode="auto">
          <a:xfrm>
            <a:off x="1965961" y="2270622"/>
            <a:ext cx="8366759" cy="2580729"/>
          </a:xfrm>
          <a:prstGeom prst="rect">
            <a:avLst/>
          </a:prstGeom>
          <a:noFill/>
          <a:ln w="9525">
            <a:noFill/>
            <a:miter lim="800000"/>
            <a:headEnd/>
            <a:tailEnd/>
          </a:ln>
          <a:effectLst/>
        </p:spPr>
      </p:pic>
    </p:spTree>
    <p:extLst>
      <p:ext uri="{BB962C8B-B14F-4D97-AF65-F5344CB8AC3E}">
        <p14:creationId xmlns:p14="http://schemas.microsoft.com/office/powerpoint/2010/main" val="28911145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sinc</a:t>
            </a:r>
            <a:r>
              <a:rPr lang="en-US" dirty="0"/>
              <a:t>(x))</a:t>
            </a:r>
            <a:r>
              <a:rPr lang="en-US" baseline="30000" dirty="0"/>
              <a:t>2</a:t>
            </a:r>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1798321" y="1447800"/>
            <a:ext cx="8503919" cy="4450080"/>
          </a:xfrm>
          <a:prstGeom prst="rect">
            <a:avLst/>
          </a:prstGeom>
          <a:noFill/>
          <a:ln w="9525">
            <a:noFill/>
            <a:miter lim="800000"/>
            <a:headEnd/>
            <a:tailEnd/>
          </a:ln>
          <a:effectLst/>
        </p:spPr>
      </p:pic>
    </p:spTree>
    <p:extLst>
      <p:ext uri="{BB962C8B-B14F-4D97-AF65-F5344CB8AC3E}">
        <p14:creationId xmlns:p14="http://schemas.microsoft.com/office/powerpoint/2010/main" val="347810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4994" name="Rectangle 2"/>
          <p:cNvSpPr>
            <a:spLocks noGrp="1" noChangeArrowheads="1"/>
          </p:cNvSpPr>
          <p:nvPr>
            <p:ph type="title"/>
          </p:nvPr>
        </p:nvSpPr>
        <p:spPr/>
        <p:txBody>
          <a:bodyPr/>
          <a:lstStyle/>
          <a:p>
            <a:r>
              <a:rPr lang="en-US"/>
              <a:t>Young’s Contribution</a:t>
            </a:r>
          </a:p>
        </p:txBody>
      </p:sp>
      <p:sp>
        <p:nvSpPr>
          <p:cNvPr id="84995" name="Rectangle 3"/>
          <p:cNvSpPr>
            <a:spLocks noGrp="1" noChangeArrowheads="1"/>
          </p:cNvSpPr>
          <p:nvPr>
            <p:ph type="body" idx="1"/>
          </p:nvPr>
        </p:nvSpPr>
        <p:spPr/>
        <p:txBody>
          <a:bodyPr/>
          <a:lstStyle/>
          <a:p>
            <a:r>
              <a:rPr lang="en-US"/>
              <a:t>Thomas Young (1801) provided the first clear demonstration of the wave nature of light</a:t>
            </a:r>
          </a:p>
          <a:p>
            <a:pPr lvl="1"/>
            <a:r>
              <a:rPr lang="en-US"/>
              <a:t>He showed that light rays interfere with each other</a:t>
            </a:r>
          </a:p>
          <a:p>
            <a:pPr lvl="1"/>
            <a:r>
              <a:rPr lang="en-US"/>
              <a:t>Such behavior could not be explained by particles</a:t>
            </a:r>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a:blip r:embed="rId2" cstate="print"/>
          <a:srcRect/>
          <a:stretch>
            <a:fillRect/>
          </a:stretch>
        </p:blipFill>
        <p:spPr bwMode="auto">
          <a:xfrm>
            <a:off x="3908744" y="2572385"/>
            <a:ext cx="4549457" cy="1530350"/>
          </a:xfrm>
          <a:prstGeom prst="rect">
            <a:avLst/>
          </a:prstGeom>
          <a:noFill/>
          <a:ln w="9525">
            <a:noFill/>
            <a:miter lim="800000"/>
            <a:headEnd/>
            <a:tailEnd/>
          </a:ln>
          <a:effectLst/>
        </p:spPr>
      </p:pic>
      <p:pic>
        <p:nvPicPr>
          <p:cNvPr id="52228" name="Picture 4"/>
          <p:cNvPicPr>
            <a:picLocks noChangeAspect="1" noChangeArrowheads="1"/>
          </p:cNvPicPr>
          <p:nvPr/>
        </p:nvPicPr>
        <p:blipFill>
          <a:blip r:embed="rId3" cstate="print"/>
          <a:srcRect/>
          <a:stretch>
            <a:fillRect/>
          </a:stretch>
        </p:blipFill>
        <p:spPr bwMode="auto">
          <a:xfrm>
            <a:off x="3941445" y="4297680"/>
            <a:ext cx="4400550" cy="762000"/>
          </a:xfrm>
          <a:prstGeom prst="rect">
            <a:avLst/>
          </a:prstGeom>
          <a:noFill/>
          <a:ln w="9525">
            <a:noFill/>
            <a:miter lim="800000"/>
            <a:headEnd/>
            <a:tailEnd/>
          </a:ln>
        </p:spPr>
      </p:pic>
      <p:sp>
        <p:nvSpPr>
          <p:cNvPr id="11" name="TextBox 10"/>
          <p:cNvSpPr txBox="1"/>
          <p:nvPr/>
        </p:nvSpPr>
        <p:spPr>
          <a:xfrm>
            <a:off x="7010400" y="393192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2" name="TextBox 11"/>
          <p:cNvSpPr txBox="1"/>
          <p:nvPr/>
        </p:nvSpPr>
        <p:spPr>
          <a:xfrm>
            <a:off x="8092440" y="393192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2</a:t>
            </a:r>
            <a:endParaRPr lang="en-US" sz="1600" dirty="0">
              <a:latin typeface="Times New Roman" pitchFamily="18" charset="0"/>
              <a:cs typeface="Times New Roman" pitchFamily="18" charset="0"/>
            </a:endParaRPr>
          </a:p>
        </p:txBody>
      </p:sp>
      <p:sp>
        <p:nvSpPr>
          <p:cNvPr id="13" name="TextBox 12"/>
          <p:cNvSpPr txBox="1"/>
          <p:nvPr/>
        </p:nvSpPr>
        <p:spPr>
          <a:xfrm>
            <a:off x="3825240" y="393192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-2</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4" name="TextBox 13"/>
          <p:cNvSpPr txBox="1"/>
          <p:nvPr/>
        </p:nvSpPr>
        <p:spPr>
          <a:xfrm>
            <a:off x="4968240" y="393192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6" name="TextBox 15"/>
          <p:cNvSpPr txBox="1"/>
          <p:nvPr/>
        </p:nvSpPr>
        <p:spPr>
          <a:xfrm>
            <a:off x="8442961" y="3794760"/>
            <a:ext cx="511679" cy="369332"/>
          </a:xfrm>
          <a:prstGeom prst="rect">
            <a:avLst/>
          </a:prstGeom>
          <a:noFill/>
        </p:spPr>
        <p:txBody>
          <a:bodyPr wrap="none" rtlCol="0">
            <a:spAutoFit/>
          </a:bodyPr>
          <a:lstStyle/>
          <a:p>
            <a:r>
              <a:rPr lang="en-US" dirty="0">
                <a:sym typeface="Symbol"/>
              </a:rPr>
              <a:t>/2</a:t>
            </a:r>
            <a:endParaRPr lang="en-US" dirty="0"/>
          </a:p>
        </p:txBody>
      </p:sp>
      <p:cxnSp>
        <p:nvCxnSpPr>
          <p:cNvPr id="17" name="Straight Arrow Connector 16"/>
          <p:cNvCxnSpPr/>
          <p:nvPr/>
        </p:nvCxnSpPr>
        <p:spPr>
          <a:xfrm flipH="1">
            <a:off x="6842760" y="2971800"/>
            <a:ext cx="381000" cy="4419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730240" y="228600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
        <p:nvSpPr>
          <p:cNvPr id="20" name="Rectangle 19"/>
          <p:cNvSpPr/>
          <p:nvPr/>
        </p:nvSpPr>
        <p:spPr>
          <a:xfrm>
            <a:off x="6583680" y="2237156"/>
            <a:ext cx="2895600" cy="646331"/>
          </a:xfrm>
          <a:prstGeom prst="rect">
            <a:avLst/>
          </a:prstGeom>
        </p:spPr>
        <p:txBody>
          <a:bodyPr wrap="square">
            <a:spAutoFit/>
          </a:bodyPr>
          <a:lstStyle/>
          <a:p>
            <a:r>
              <a:rPr lang="en-US" b="1" dirty="0"/>
              <a:t>Interference fringes:</a:t>
            </a:r>
          </a:p>
          <a:p>
            <a:r>
              <a:rPr lang="en-US" dirty="0"/>
              <a:t> due to having a single slit</a:t>
            </a:r>
          </a:p>
        </p:txBody>
      </p:sp>
    </p:spTree>
    <p:extLst>
      <p:ext uri="{BB962C8B-B14F-4D97-AF65-F5344CB8AC3E}">
        <p14:creationId xmlns:p14="http://schemas.microsoft.com/office/powerpoint/2010/main" val="3933254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r>
              <a:rPr lang="en-US"/>
              <a:t>R. Todd Lines</a:t>
            </a:r>
          </a:p>
        </p:txBody>
      </p:sp>
      <p:sp>
        <p:nvSpPr>
          <p:cNvPr id="39939" name="Rectangle 2"/>
          <p:cNvSpPr>
            <a:spLocks noGrp="1" noChangeArrowheads="1"/>
          </p:cNvSpPr>
          <p:nvPr>
            <p:ph type="title"/>
          </p:nvPr>
        </p:nvSpPr>
        <p:spPr>
          <a:xfrm>
            <a:off x="2747964" y="0"/>
            <a:ext cx="7680325" cy="1143000"/>
          </a:xfrm>
        </p:spPr>
        <p:txBody>
          <a:bodyPr/>
          <a:lstStyle/>
          <a:p>
            <a:pPr eaLnBrk="1" hangingPunct="1"/>
            <a:r>
              <a:rPr lang="en-US" sz="2800"/>
              <a:t>Intensity of Two-Slit Diffraction Patterns</a:t>
            </a:r>
          </a:p>
        </p:txBody>
      </p:sp>
      <p:sp>
        <p:nvSpPr>
          <p:cNvPr id="39940" name="Rectangle 3"/>
          <p:cNvSpPr>
            <a:spLocks noGrp="1" noChangeArrowheads="1"/>
          </p:cNvSpPr>
          <p:nvPr>
            <p:ph type="body" idx="1"/>
          </p:nvPr>
        </p:nvSpPr>
        <p:spPr/>
        <p:txBody>
          <a:bodyPr/>
          <a:lstStyle/>
          <a:p>
            <a:pPr eaLnBrk="1" hangingPunct="1">
              <a:lnSpc>
                <a:spcPct val="90000"/>
              </a:lnSpc>
            </a:pPr>
            <a:r>
              <a:rPr lang="en-US"/>
              <a:t>When more than one slit is present, consideration must be made of </a:t>
            </a:r>
          </a:p>
          <a:p>
            <a:pPr lvl="1" eaLnBrk="1" hangingPunct="1">
              <a:lnSpc>
                <a:spcPct val="90000"/>
              </a:lnSpc>
            </a:pPr>
            <a:r>
              <a:rPr lang="en-US"/>
              <a:t>The diffraction patterns due to individual slits</a:t>
            </a:r>
          </a:p>
          <a:p>
            <a:pPr lvl="1" eaLnBrk="1" hangingPunct="1">
              <a:lnSpc>
                <a:spcPct val="90000"/>
              </a:lnSpc>
            </a:pPr>
            <a:r>
              <a:rPr lang="en-US"/>
              <a:t>The interference due to the wave coming from different slits</a:t>
            </a:r>
          </a:p>
          <a:p>
            <a:pPr eaLnBrk="1" hangingPunct="1">
              <a:lnSpc>
                <a:spcPct val="90000"/>
              </a:lnSpc>
            </a:pPr>
            <a:r>
              <a:rPr lang="en-US"/>
              <a:t>The single-slit diffraction pattern will act as an “envelope” for a two-slit interference pattern</a:t>
            </a:r>
          </a:p>
        </p:txBody>
      </p:sp>
    </p:spTree>
    <p:extLst>
      <p:ext uri="{BB962C8B-B14F-4D97-AF65-F5344CB8AC3E}">
        <p14:creationId xmlns:p14="http://schemas.microsoft.com/office/powerpoint/2010/main" val="3660682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4"/>
          <p:cNvSpPr>
            <a:spLocks noGrp="1"/>
          </p:cNvSpPr>
          <p:nvPr>
            <p:ph type="ftr" sz="quarter" idx="11"/>
          </p:nvPr>
        </p:nvSpPr>
        <p:spPr>
          <a:noFill/>
        </p:spPr>
        <p:txBody>
          <a:bodyPr/>
          <a:lstStyle/>
          <a:p>
            <a:r>
              <a:rPr lang="en-US"/>
              <a:t>R. Todd Lines</a:t>
            </a:r>
          </a:p>
        </p:txBody>
      </p:sp>
      <p:sp>
        <p:nvSpPr>
          <p:cNvPr id="7172" name="Rectangle 2"/>
          <p:cNvSpPr>
            <a:spLocks noGrp="1" noChangeArrowheads="1"/>
          </p:cNvSpPr>
          <p:nvPr>
            <p:ph type="title"/>
          </p:nvPr>
        </p:nvSpPr>
        <p:spPr/>
        <p:txBody>
          <a:bodyPr/>
          <a:lstStyle/>
          <a:p>
            <a:pPr eaLnBrk="1" hangingPunct="1"/>
            <a:r>
              <a:rPr lang="en-US"/>
              <a:t>Intensity Equation</a:t>
            </a:r>
          </a:p>
        </p:txBody>
      </p:sp>
      <p:sp>
        <p:nvSpPr>
          <p:cNvPr id="7173" name="Rectangle 3"/>
          <p:cNvSpPr>
            <a:spLocks noGrp="1" noChangeArrowheads="1"/>
          </p:cNvSpPr>
          <p:nvPr>
            <p:ph type="body" idx="1"/>
          </p:nvPr>
        </p:nvSpPr>
        <p:spPr/>
        <p:txBody>
          <a:bodyPr/>
          <a:lstStyle/>
          <a:p>
            <a:pPr eaLnBrk="1" hangingPunct="1"/>
            <a:r>
              <a:rPr lang="en-US"/>
              <a:t>To determine the maximum intensity:</a:t>
            </a:r>
          </a:p>
          <a:p>
            <a:pPr eaLnBrk="1" hangingPunct="1"/>
            <a:endParaRPr lang="en-US"/>
          </a:p>
          <a:p>
            <a:pPr eaLnBrk="1" hangingPunct="1"/>
            <a:endParaRPr lang="en-US"/>
          </a:p>
          <a:p>
            <a:pPr lvl="1" eaLnBrk="1" hangingPunct="1"/>
            <a:r>
              <a:rPr lang="en-US"/>
              <a:t>The factor in the square brackets represents the single-slit diffraction pattern</a:t>
            </a:r>
          </a:p>
          <a:p>
            <a:pPr lvl="2" eaLnBrk="1" hangingPunct="1"/>
            <a:r>
              <a:rPr lang="en-US"/>
              <a:t>This acts as the envelope</a:t>
            </a:r>
          </a:p>
          <a:p>
            <a:pPr lvl="1" eaLnBrk="1" hangingPunct="1"/>
            <a:r>
              <a:rPr lang="en-US"/>
              <a:t>The two-slit interference term is the cos</a:t>
            </a:r>
            <a:r>
              <a:rPr lang="en-US" baseline="30000"/>
              <a:t>2</a:t>
            </a:r>
            <a:r>
              <a:rPr lang="en-US"/>
              <a:t> term</a:t>
            </a:r>
          </a:p>
        </p:txBody>
      </p:sp>
      <p:graphicFrame>
        <p:nvGraphicFramePr>
          <p:cNvPr id="7170" name="Object 4"/>
          <p:cNvGraphicFramePr>
            <a:graphicFrameLocks noChangeAspect="1"/>
          </p:cNvGraphicFramePr>
          <p:nvPr/>
        </p:nvGraphicFramePr>
        <p:xfrm>
          <a:off x="3048000" y="2159000"/>
          <a:ext cx="6096000" cy="1093788"/>
        </p:xfrm>
        <a:graphic>
          <a:graphicData uri="http://schemas.openxmlformats.org/presentationml/2006/ole">
            <mc:AlternateContent xmlns:mc="http://schemas.openxmlformats.org/markup-compatibility/2006">
              <mc:Choice xmlns:v="urn:schemas-microsoft-com:vml" Requires="v">
                <p:oleObj name="Equation" r:id="rId2" imgW="2908080" imgH="520560" progId="">
                  <p:embed/>
                </p:oleObj>
              </mc:Choice>
              <mc:Fallback>
                <p:oleObj name="Equation" r:id="rId2" imgW="2908080" imgH="520560" progId="">
                  <p:embed/>
                  <p:pic>
                    <p:nvPicPr>
                      <p:cNvPr id="717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159000"/>
                        <a:ext cx="6096000" cy="1093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959465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1"/>
          </p:nvPr>
        </p:nvSpPr>
        <p:spPr>
          <a:noFill/>
        </p:spPr>
        <p:txBody>
          <a:bodyPr/>
          <a:lstStyle/>
          <a:p>
            <a:r>
              <a:rPr lang="en-US"/>
              <a:t>R. Todd Lines</a:t>
            </a:r>
          </a:p>
        </p:txBody>
      </p:sp>
      <p:sp>
        <p:nvSpPr>
          <p:cNvPr id="8196" name="Rectangle 2"/>
          <p:cNvSpPr>
            <a:spLocks noGrp="1" noChangeArrowheads="1"/>
          </p:cNvSpPr>
          <p:nvPr>
            <p:ph type="title"/>
          </p:nvPr>
        </p:nvSpPr>
        <p:spPr/>
        <p:txBody>
          <a:bodyPr/>
          <a:lstStyle/>
          <a:p>
            <a:pPr eaLnBrk="1" hangingPunct="1"/>
            <a:r>
              <a:rPr lang="en-US"/>
              <a:t>Missing Maxima</a:t>
            </a:r>
          </a:p>
        </p:txBody>
      </p:sp>
      <p:sp>
        <p:nvSpPr>
          <p:cNvPr id="8197" name="Rectangle 3"/>
          <p:cNvSpPr>
            <a:spLocks noGrp="1" noChangeArrowheads="1"/>
          </p:cNvSpPr>
          <p:nvPr>
            <p:ph type="body" idx="1"/>
          </p:nvPr>
        </p:nvSpPr>
        <p:spPr>
          <a:xfrm>
            <a:off x="2706688" y="2017714"/>
            <a:ext cx="7772400" cy="4611687"/>
          </a:xfrm>
        </p:spPr>
        <p:txBody>
          <a:bodyPr/>
          <a:lstStyle/>
          <a:p>
            <a:pPr eaLnBrk="1" hangingPunct="1"/>
            <a:r>
              <a:rPr lang="en-US"/>
              <a:t>To find which interference maximum coincides with the first diffraction minimum</a:t>
            </a:r>
          </a:p>
          <a:p>
            <a:pPr eaLnBrk="1" hangingPunct="1"/>
            <a:endParaRPr lang="en-US"/>
          </a:p>
          <a:p>
            <a:pPr eaLnBrk="1" hangingPunct="1"/>
            <a:endParaRPr lang="en-US"/>
          </a:p>
          <a:p>
            <a:pPr lvl="1" eaLnBrk="1" hangingPunct="1"/>
            <a:endParaRPr lang="en-US"/>
          </a:p>
          <a:p>
            <a:pPr lvl="1" eaLnBrk="1" hangingPunct="1"/>
            <a:r>
              <a:rPr lang="en-US"/>
              <a:t>The conditions for the first interference maximum</a:t>
            </a:r>
          </a:p>
          <a:p>
            <a:pPr lvl="2" eaLnBrk="1" hangingPunct="1"/>
            <a:r>
              <a:rPr lang="en-US" i="1"/>
              <a:t>d</a:t>
            </a:r>
            <a:r>
              <a:rPr lang="en-US"/>
              <a:t> sin </a:t>
            </a:r>
            <a:r>
              <a:rPr lang="en-US" i="1">
                <a:cs typeface="Arial" charset="0"/>
              </a:rPr>
              <a:t>θ</a:t>
            </a:r>
            <a:r>
              <a:rPr lang="en-US"/>
              <a:t> = </a:t>
            </a:r>
            <a:r>
              <a:rPr lang="en-US" i="1"/>
              <a:t>m</a:t>
            </a:r>
            <a:r>
              <a:rPr lang="en-US" i="1">
                <a:cs typeface="Arial" charset="0"/>
              </a:rPr>
              <a:t>λ</a:t>
            </a:r>
            <a:endParaRPr lang="en-US">
              <a:latin typeface="Symbol" pitchFamily="18" charset="2"/>
            </a:endParaRPr>
          </a:p>
          <a:p>
            <a:pPr lvl="1" eaLnBrk="1" hangingPunct="1"/>
            <a:r>
              <a:rPr lang="en-US"/>
              <a:t>The conditions for the first diffraction minimum</a:t>
            </a:r>
          </a:p>
          <a:p>
            <a:pPr lvl="2" eaLnBrk="1" hangingPunct="1"/>
            <a:r>
              <a:rPr lang="en-US" i="1"/>
              <a:t>a</a:t>
            </a:r>
            <a:r>
              <a:rPr lang="en-US"/>
              <a:t> sin </a:t>
            </a:r>
            <a:r>
              <a:rPr lang="en-US" i="1">
                <a:cs typeface="Arial" charset="0"/>
              </a:rPr>
              <a:t>θ</a:t>
            </a:r>
            <a:r>
              <a:rPr lang="en-US"/>
              <a:t> = </a:t>
            </a:r>
            <a:r>
              <a:rPr lang="en-US" i="1">
                <a:cs typeface="Arial" charset="0"/>
              </a:rPr>
              <a:t>λ</a:t>
            </a:r>
          </a:p>
        </p:txBody>
      </p:sp>
      <p:graphicFrame>
        <p:nvGraphicFramePr>
          <p:cNvPr id="8194" name="Object 4"/>
          <p:cNvGraphicFramePr>
            <a:graphicFrameLocks noChangeAspect="1"/>
          </p:cNvGraphicFramePr>
          <p:nvPr/>
        </p:nvGraphicFramePr>
        <p:xfrm>
          <a:off x="4229100" y="3005138"/>
          <a:ext cx="3733800" cy="957262"/>
        </p:xfrm>
        <a:graphic>
          <a:graphicData uri="http://schemas.openxmlformats.org/presentationml/2006/ole">
            <mc:AlternateContent xmlns:mc="http://schemas.openxmlformats.org/markup-compatibility/2006">
              <mc:Choice xmlns:v="urn:schemas-microsoft-com:vml" Requires="v">
                <p:oleObj name="Equation" r:id="rId2" imgW="1536480" imgH="393480" progId="">
                  <p:embed/>
                </p:oleObj>
              </mc:Choice>
              <mc:Fallback>
                <p:oleObj name="Equation" r:id="rId2" imgW="1536480" imgH="393480" progId="">
                  <p:embed/>
                  <p:pic>
                    <p:nvPicPr>
                      <p:cNvPr id="819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3005138"/>
                        <a:ext cx="3733800" cy="957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991562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3002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3215640" y="1752600"/>
            <a:ext cx="5334000" cy="1386840"/>
          </a:xfrm>
          <a:prstGeom prst="rect">
            <a:avLst/>
          </a:prstGeom>
          <a:noFill/>
          <a:ln w="9525">
            <a:noFill/>
            <a:miter lim="800000"/>
            <a:headEnd/>
            <a:tailEnd/>
          </a:ln>
          <a:effectLst/>
        </p:spPr>
      </p:pic>
      <p:sp>
        <p:nvSpPr>
          <p:cNvPr id="6" name="TextBox 5"/>
          <p:cNvSpPr txBox="1"/>
          <p:nvPr/>
        </p:nvSpPr>
        <p:spPr>
          <a:xfrm>
            <a:off x="7421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6126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6705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4541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5334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3870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8458201"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6720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11440" y="1584961"/>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5532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extLst>
      <p:ext uri="{BB962C8B-B14F-4D97-AF65-F5344CB8AC3E}">
        <p14:creationId xmlns:p14="http://schemas.microsoft.com/office/powerpoint/2010/main" val="25357906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print"/>
          <a:srcRect/>
          <a:stretch>
            <a:fillRect/>
          </a:stretch>
        </p:blipFill>
        <p:spPr bwMode="auto">
          <a:xfrm>
            <a:off x="2331720" y="1727835"/>
            <a:ext cx="7421880" cy="3067050"/>
          </a:xfrm>
          <a:prstGeom prst="rect">
            <a:avLst/>
          </a:prstGeom>
          <a:noFill/>
          <a:ln w="9525">
            <a:noFill/>
            <a:miter lim="800000"/>
            <a:headEnd/>
            <a:tailEnd/>
          </a:ln>
          <a:effectLst/>
        </p:spPr>
      </p:pic>
      <p:pic>
        <p:nvPicPr>
          <p:cNvPr id="1027" name="Picture 3"/>
          <p:cNvPicPr>
            <a:picLocks noChangeAspect="1" noChangeArrowheads="1"/>
          </p:cNvPicPr>
          <p:nvPr/>
        </p:nvPicPr>
        <p:blipFill rotWithShape="1">
          <a:blip r:embed="rId3" cstate="print"/>
          <a:srcRect t="60773" b="11108"/>
          <a:stretch/>
        </p:blipFill>
        <p:spPr bwMode="auto">
          <a:xfrm>
            <a:off x="2194561" y="5217460"/>
            <a:ext cx="7528560" cy="870473"/>
          </a:xfrm>
          <a:prstGeom prst="rect">
            <a:avLst/>
          </a:prstGeom>
          <a:noFill/>
          <a:ln w="9525">
            <a:noFill/>
            <a:miter lim="800000"/>
            <a:headEnd/>
            <a:tailEnd/>
          </a:ln>
        </p:spPr>
      </p:pic>
      <p:cxnSp>
        <p:nvCxnSpPr>
          <p:cNvPr id="12" name="Straight Arrow Connector 11"/>
          <p:cNvCxnSpPr/>
          <p:nvPr/>
        </p:nvCxnSpPr>
        <p:spPr>
          <a:xfrm>
            <a:off x="4937760" y="1950720"/>
            <a:ext cx="807720" cy="320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111240" y="2209800"/>
            <a:ext cx="868680" cy="4724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36520" y="1630680"/>
            <a:ext cx="2164080" cy="1477328"/>
          </a:xfrm>
          <a:prstGeom prst="rect">
            <a:avLst/>
          </a:prstGeom>
          <a:noFill/>
        </p:spPr>
        <p:txBody>
          <a:bodyPr wrap="square" rtlCol="0">
            <a:spAutoFit/>
          </a:bodyPr>
          <a:lstStyle/>
          <a:p>
            <a:pPr algn="r"/>
            <a:r>
              <a:rPr lang="en-US" b="1" dirty="0"/>
              <a:t>Diffraction envelope: </a:t>
            </a:r>
          </a:p>
          <a:p>
            <a:pPr algn="r"/>
            <a:r>
              <a:rPr lang="en-US" dirty="0"/>
              <a:t>The single slit pattern due to shape of the individual slits.</a:t>
            </a:r>
          </a:p>
        </p:txBody>
      </p:sp>
      <p:sp>
        <p:nvSpPr>
          <p:cNvPr id="19" name="TextBox 18"/>
          <p:cNvSpPr txBox="1"/>
          <p:nvPr/>
        </p:nvSpPr>
        <p:spPr>
          <a:xfrm>
            <a:off x="7086600" y="1767840"/>
            <a:ext cx="2270760" cy="923330"/>
          </a:xfrm>
          <a:prstGeom prst="rect">
            <a:avLst/>
          </a:prstGeom>
          <a:noFill/>
        </p:spPr>
        <p:txBody>
          <a:bodyPr wrap="square" rtlCol="0">
            <a:spAutoFit/>
          </a:bodyPr>
          <a:lstStyle/>
          <a:p>
            <a:r>
              <a:rPr lang="en-US" b="1" dirty="0"/>
              <a:t>Interference fringes:</a:t>
            </a:r>
          </a:p>
          <a:p>
            <a:r>
              <a:rPr lang="en-US" dirty="0"/>
              <a:t> due to having two slits.</a:t>
            </a:r>
          </a:p>
        </p:txBody>
      </p:sp>
      <p:sp>
        <p:nvSpPr>
          <p:cNvPr id="21" name="TextBox 20"/>
          <p:cNvSpPr txBox="1"/>
          <p:nvPr/>
        </p:nvSpPr>
        <p:spPr>
          <a:xfrm>
            <a:off x="5608320" y="164592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
        <p:nvSpPr>
          <p:cNvPr id="22" name="TextBox 21"/>
          <p:cNvSpPr txBox="1"/>
          <p:nvPr/>
        </p:nvSpPr>
        <p:spPr>
          <a:xfrm>
            <a:off x="7635240" y="475488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2</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23" name="TextBox 22"/>
          <p:cNvSpPr txBox="1"/>
          <p:nvPr/>
        </p:nvSpPr>
        <p:spPr>
          <a:xfrm>
            <a:off x="6751320" y="475488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24" name="TextBox 23"/>
          <p:cNvSpPr txBox="1"/>
          <p:nvPr/>
        </p:nvSpPr>
        <p:spPr>
          <a:xfrm>
            <a:off x="8534400" y="475488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25" name="TextBox 24"/>
          <p:cNvSpPr txBox="1"/>
          <p:nvPr/>
        </p:nvSpPr>
        <p:spPr>
          <a:xfrm>
            <a:off x="4069080" y="475488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-2</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26" name="TextBox 25"/>
          <p:cNvSpPr txBox="1"/>
          <p:nvPr/>
        </p:nvSpPr>
        <p:spPr>
          <a:xfrm>
            <a:off x="4983480" y="475488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27" name="TextBox 26"/>
          <p:cNvSpPr txBox="1"/>
          <p:nvPr/>
        </p:nvSpPr>
        <p:spPr>
          <a:xfrm>
            <a:off x="3154680" y="475488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28" name="TextBox 27"/>
          <p:cNvSpPr txBox="1"/>
          <p:nvPr/>
        </p:nvSpPr>
        <p:spPr>
          <a:xfrm>
            <a:off x="9662161" y="4602480"/>
            <a:ext cx="511679" cy="369332"/>
          </a:xfrm>
          <a:prstGeom prst="rect">
            <a:avLst/>
          </a:prstGeom>
          <a:noFill/>
        </p:spPr>
        <p:txBody>
          <a:bodyPr wrap="none" rtlCol="0">
            <a:spAutoFit/>
          </a:bodyPr>
          <a:lstStyle/>
          <a:p>
            <a:r>
              <a:rPr lang="en-US" dirty="0">
                <a:sym typeface="Symbol"/>
              </a:rPr>
              <a:t>/2</a:t>
            </a:r>
            <a:endParaRPr lang="en-US" dirty="0"/>
          </a:p>
        </p:txBody>
      </p:sp>
    </p:spTree>
    <p:extLst>
      <p:ext uri="{BB962C8B-B14F-4D97-AF65-F5344CB8AC3E}">
        <p14:creationId xmlns:p14="http://schemas.microsoft.com/office/powerpoint/2010/main" val="233443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8400" y="990600"/>
            <a:ext cx="76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2" cstate="print"/>
          <a:srcRect/>
          <a:stretch>
            <a:fillRect/>
          </a:stretch>
        </p:blipFill>
        <p:spPr bwMode="auto">
          <a:xfrm rot="16200000">
            <a:off x="6424614" y="2414588"/>
            <a:ext cx="3344863" cy="2020888"/>
          </a:xfrm>
          <a:prstGeom prst="rect">
            <a:avLst/>
          </a:prstGeom>
          <a:noFill/>
          <a:ln w="9525">
            <a:noFill/>
            <a:miter lim="800000"/>
            <a:headEnd/>
            <a:tailEnd/>
          </a:ln>
          <a:effectLst/>
        </p:spPr>
      </p:pic>
      <p:sp>
        <p:nvSpPr>
          <p:cNvPr id="7" name="Rectangle 6"/>
          <p:cNvSpPr/>
          <p:nvPr/>
        </p:nvSpPr>
        <p:spPr>
          <a:xfrm>
            <a:off x="2438400" y="3733800"/>
            <a:ext cx="76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438400" y="3429000"/>
            <a:ext cx="640080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2438400" y="2819400"/>
            <a:ext cx="6400800" cy="6096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a:off x="4343400" y="2819400"/>
            <a:ext cx="685800" cy="914400"/>
          </a:xfrm>
          <a:prstGeom prst="arc">
            <a:avLst>
              <a:gd name="adj1" fmla="val 18337116"/>
              <a:gd name="adj2" fmla="val 2106441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p:nvSpPr>
        <p:spPr>
          <a:xfrm flipV="1">
            <a:off x="4267200" y="2895600"/>
            <a:ext cx="762000" cy="914400"/>
          </a:xfrm>
          <a:prstGeom prst="arc">
            <a:avLst>
              <a:gd name="adj1" fmla="val 18337116"/>
              <a:gd name="adj2" fmla="val 2106441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495800" y="2590800"/>
            <a:ext cx="461986" cy="523220"/>
          </a:xfrm>
          <a:prstGeom prst="rect">
            <a:avLst/>
          </a:prstGeom>
          <a:noFill/>
        </p:spPr>
        <p:txBody>
          <a:bodyPr wrap="none" rtlCol="0">
            <a:spAutoFit/>
          </a:bodyPr>
          <a:lstStyle/>
          <a:p>
            <a:r>
              <a:rPr lang="en-US" sz="2800" dirty="0">
                <a:sym typeface="Symbol"/>
              </a:rPr>
              <a:t></a:t>
            </a:r>
            <a:endParaRPr lang="en-US" sz="2800" dirty="0"/>
          </a:p>
        </p:txBody>
      </p:sp>
      <p:cxnSp>
        <p:nvCxnSpPr>
          <p:cNvPr id="16" name="Straight Arrow Connector 15"/>
          <p:cNvCxnSpPr/>
          <p:nvPr/>
        </p:nvCxnSpPr>
        <p:spPr>
          <a:xfrm flipV="1">
            <a:off x="2209800" y="3124200"/>
            <a:ext cx="0" cy="6096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828800" y="3200401"/>
            <a:ext cx="373820" cy="461665"/>
          </a:xfrm>
          <a:prstGeom prst="rect">
            <a:avLst/>
          </a:prstGeom>
          <a:noFill/>
        </p:spPr>
        <p:txBody>
          <a:bodyPr wrap="none" rtlCol="0">
            <a:spAutoFit/>
          </a:bodyPr>
          <a:lstStyle/>
          <a:p>
            <a:r>
              <a:rPr lang="en-US" sz="2400" dirty="0"/>
              <a:t>D</a:t>
            </a:r>
          </a:p>
        </p:txBody>
      </p:sp>
      <p:sp>
        <p:nvSpPr>
          <p:cNvPr id="18" name="TextBox 17"/>
          <p:cNvSpPr txBox="1"/>
          <p:nvPr/>
        </p:nvSpPr>
        <p:spPr>
          <a:xfrm>
            <a:off x="2667000" y="1981201"/>
            <a:ext cx="2330574" cy="461665"/>
          </a:xfrm>
          <a:prstGeom prst="rect">
            <a:avLst/>
          </a:prstGeom>
          <a:noFill/>
        </p:spPr>
        <p:txBody>
          <a:bodyPr wrap="none" rtlCol="0">
            <a:spAutoFit/>
          </a:bodyPr>
          <a:lstStyle/>
          <a:p>
            <a:r>
              <a:rPr lang="en-US" sz="2400" dirty="0"/>
              <a:t>Circular Aperture</a:t>
            </a:r>
          </a:p>
        </p:txBody>
      </p:sp>
      <p:sp>
        <p:nvSpPr>
          <p:cNvPr id="19" name="Freeform 18"/>
          <p:cNvSpPr/>
          <p:nvPr/>
        </p:nvSpPr>
        <p:spPr>
          <a:xfrm>
            <a:off x="2633272" y="2438401"/>
            <a:ext cx="567128" cy="814466"/>
          </a:xfrm>
          <a:custGeom>
            <a:avLst/>
            <a:gdLst>
              <a:gd name="connsiteX0" fmla="*/ 464695 w 464695"/>
              <a:gd name="connsiteY0" fmla="*/ 0 h 629587"/>
              <a:gd name="connsiteX1" fmla="*/ 209862 w 464695"/>
              <a:gd name="connsiteY1" fmla="*/ 314793 h 629587"/>
              <a:gd name="connsiteX2" fmla="*/ 329784 w 464695"/>
              <a:gd name="connsiteY2" fmla="*/ 299803 h 629587"/>
              <a:gd name="connsiteX3" fmla="*/ 0 w 464695"/>
              <a:gd name="connsiteY3" fmla="*/ 629587 h 629587"/>
            </a:gdLst>
            <a:ahLst/>
            <a:cxnLst>
              <a:cxn ang="0">
                <a:pos x="connsiteX0" y="connsiteY0"/>
              </a:cxn>
              <a:cxn ang="0">
                <a:pos x="connsiteX1" y="connsiteY1"/>
              </a:cxn>
              <a:cxn ang="0">
                <a:pos x="connsiteX2" y="connsiteY2"/>
              </a:cxn>
              <a:cxn ang="0">
                <a:pos x="connsiteX3" y="connsiteY3"/>
              </a:cxn>
            </a:cxnLst>
            <a:rect l="l" t="t" r="r" b="b"/>
            <a:pathLst>
              <a:path w="464695" h="629587">
                <a:moveTo>
                  <a:pt x="464695" y="0"/>
                </a:moveTo>
                <a:cubicBezTo>
                  <a:pt x="348521" y="132413"/>
                  <a:pt x="232347" y="264826"/>
                  <a:pt x="209862" y="314793"/>
                </a:cubicBezTo>
                <a:cubicBezTo>
                  <a:pt x="187377" y="364760"/>
                  <a:pt x="364761" y="247337"/>
                  <a:pt x="329784" y="299803"/>
                </a:cubicBezTo>
                <a:cubicBezTo>
                  <a:pt x="294807" y="352269"/>
                  <a:pt x="147403" y="490928"/>
                  <a:pt x="0" y="629587"/>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8991600" y="2286000"/>
            <a:ext cx="457200" cy="509666"/>
          </a:xfrm>
          <a:custGeom>
            <a:avLst/>
            <a:gdLst>
              <a:gd name="connsiteX0" fmla="*/ 464695 w 464695"/>
              <a:gd name="connsiteY0" fmla="*/ 0 h 629587"/>
              <a:gd name="connsiteX1" fmla="*/ 209862 w 464695"/>
              <a:gd name="connsiteY1" fmla="*/ 314793 h 629587"/>
              <a:gd name="connsiteX2" fmla="*/ 329784 w 464695"/>
              <a:gd name="connsiteY2" fmla="*/ 299803 h 629587"/>
              <a:gd name="connsiteX3" fmla="*/ 0 w 464695"/>
              <a:gd name="connsiteY3" fmla="*/ 629587 h 629587"/>
            </a:gdLst>
            <a:ahLst/>
            <a:cxnLst>
              <a:cxn ang="0">
                <a:pos x="connsiteX0" y="connsiteY0"/>
              </a:cxn>
              <a:cxn ang="0">
                <a:pos x="connsiteX1" y="connsiteY1"/>
              </a:cxn>
              <a:cxn ang="0">
                <a:pos x="connsiteX2" y="connsiteY2"/>
              </a:cxn>
              <a:cxn ang="0">
                <a:pos x="connsiteX3" y="connsiteY3"/>
              </a:cxn>
            </a:cxnLst>
            <a:rect l="l" t="t" r="r" b="b"/>
            <a:pathLst>
              <a:path w="464695" h="629587">
                <a:moveTo>
                  <a:pt x="464695" y="0"/>
                </a:moveTo>
                <a:cubicBezTo>
                  <a:pt x="348521" y="132413"/>
                  <a:pt x="232347" y="264826"/>
                  <a:pt x="209862" y="314793"/>
                </a:cubicBezTo>
                <a:cubicBezTo>
                  <a:pt x="187377" y="364760"/>
                  <a:pt x="364761" y="247337"/>
                  <a:pt x="329784" y="299803"/>
                </a:cubicBezTo>
                <a:cubicBezTo>
                  <a:pt x="294807" y="352269"/>
                  <a:pt x="147403" y="490928"/>
                  <a:pt x="0" y="629587"/>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9525000" y="1828800"/>
            <a:ext cx="1524000" cy="707886"/>
          </a:xfrm>
          <a:prstGeom prst="rect">
            <a:avLst/>
          </a:prstGeom>
          <a:noFill/>
        </p:spPr>
        <p:txBody>
          <a:bodyPr wrap="square" rtlCol="0">
            <a:spAutoFit/>
          </a:bodyPr>
          <a:lstStyle/>
          <a:p>
            <a:r>
              <a:rPr lang="en-US" sz="2000" dirty="0"/>
              <a:t>First Minimum</a:t>
            </a:r>
          </a:p>
        </p:txBody>
      </p:sp>
      <p:sp>
        <p:nvSpPr>
          <p:cNvPr id="22" name="TextBox 21"/>
          <p:cNvSpPr txBox="1"/>
          <p:nvPr/>
        </p:nvSpPr>
        <p:spPr>
          <a:xfrm>
            <a:off x="6096000" y="4191000"/>
            <a:ext cx="1524000" cy="707886"/>
          </a:xfrm>
          <a:prstGeom prst="rect">
            <a:avLst/>
          </a:prstGeom>
          <a:noFill/>
        </p:spPr>
        <p:txBody>
          <a:bodyPr wrap="square" rtlCol="0">
            <a:spAutoFit/>
          </a:bodyPr>
          <a:lstStyle/>
          <a:p>
            <a:r>
              <a:rPr lang="en-US" sz="2000" dirty="0"/>
              <a:t>Central Maximum</a:t>
            </a:r>
          </a:p>
        </p:txBody>
      </p:sp>
      <p:sp>
        <p:nvSpPr>
          <p:cNvPr id="24" name="Freeform 23"/>
          <p:cNvSpPr/>
          <p:nvPr/>
        </p:nvSpPr>
        <p:spPr>
          <a:xfrm>
            <a:off x="6725587" y="3672590"/>
            <a:ext cx="704538" cy="554636"/>
          </a:xfrm>
          <a:custGeom>
            <a:avLst/>
            <a:gdLst>
              <a:gd name="connsiteX0" fmla="*/ 0 w 704538"/>
              <a:gd name="connsiteY0" fmla="*/ 554636 h 554636"/>
              <a:gd name="connsiteX1" fmla="*/ 359764 w 704538"/>
              <a:gd name="connsiteY1" fmla="*/ 299803 h 554636"/>
              <a:gd name="connsiteX2" fmla="*/ 704538 w 704538"/>
              <a:gd name="connsiteY2" fmla="*/ 0 h 554636"/>
            </a:gdLst>
            <a:ahLst/>
            <a:cxnLst>
              <a:cxn ang="0">
                <a:pos x="connsiteX0" y="connsiteY0"/>
              </a:cxn>
              <a:cxn ang="0">
                <a:pos x="connsiteX1" y="connsiteY1"/>
              </a:cxn>
              <a:cxn ang="0">
                <a:pos x="connsiteX2" y="connsiteY2"/>
              </a:cxn>
            </a:cxnLst>
            <a:rect l="l" t="t" r="r" b="b"/>
            <a:pathLst>
              <a:path w="704538" h="554636">
                <a:moveTo>
                  <a:pt x="0" y="554636"/>
                </a:moveTo>
                <a:cubicBezTo>
                  <a:pt x="121170" y="473439"/>
                  <a:pt x="242341" y="392242"/>
                  <a:pt x="359764" y="299803"/>
                </a:cubicBezTo>
                <a:cubicBezTo>
                  <a:pt x="477187" y="207364"/>
                  <a:pt x="704538" y="0"/>
                  <a:pt x="704538" y="0"/>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8229600" y="5029200"/>
            <a:ext cx="1524000" cy="707886"/>
          </a:xfrm>
          <a:prstGeom prst="rect">
            <a:avLst/>
          </a:prstGeom>
          <a:noFill/>
        </p:spPr>
        <p:txBody>
          <a:bodyPr wrap="square" rtlCol="0">
            <a:spAutoFit/>
          </a:bodyPr>
          <a:lstStyle/>
          <a:p>
            <a:r>
              <a:rPr lang="en-US" sz="2000" dirty="0"/>
              <a:t>Intensity Pattern</a:t>
            </a:r>
          </a:p>
        </p:txBody>
      </p:sp>
      <p:sp>
        <p:nvSpPr>
          <p:cNvPr id="26" name="TextBox 25"/>
          <p:cNvSpPr txBox="1"/>
          <p:nvPr/>
        </p:nvSpPr>
        <p:spPr>
          <a:xfrm>
            <a:off x="9144000" y="3200401"/>
            <a:ext cx="404278" cy="461665"/>
          </a:xfrm>
          <a:prstGeom prst="rect">
            <a:avLst/>
          </a:prstGeom>
          <a:noFill/>
        </p:spPr>
        <p:txBody>
          <a:bodyPr wrap="none" rtlCol="0">
            <a:spAutoFit/>
          </a:bodyPr>
          <a:lstStyle/>
          <a:p>
            <a:r>
              <a:rPr lang="en-US" sz="2400" dirty="0"/>
              <a:t>w</a:t>
            </a:r>
          </a:p>
        </p:txBody>
      </p:sp>
      <p:cxnSp>
        <p:nvCxnSpPr>
          <p:cNvPr id="27" name="Straight Arrow Connector 26"/>
          <p:cNvCxnSpPr/>
          <p:nvPr/>
        </p:nvCxnSpPr>
        <p:spPr>
          <a:xfrm flipV="1">
            <a:off x="9144000" y="2819400"/>
            <a:ext cx="0" cy="12192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14600" y="5791200"/>
            <a:ext cx="63246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10200" y="5496580"/>
            <a:ext cx="335348" cy="523220"/>
          </a:xfrm>
          <a:prstGeom prst="rect">
            <a:avLst/>
          </a:prstGeom>
          <a:solidFill>
            <a:schemeClr val="bg1"/>
          </a:solidFill>
        </p:spPr>
        <p:txBody>
          <a:bodyPr wrap="none" rtlCol="0">
            <a:spAutoFit/>
          </a:bodyPr>
          <a:lstStyle/>
          <a:p>
            <a:r>
              <a:rPr lang="en-US" sz="2800" dirty="0"/>
              <a:t>L</a:t>
            </a:r>
          </a:p>
        </p:txBody>
      </p:sp>
    </p:spTree>
    <p:extLst>
      <p:ext uri="{BB962C8B-B14F-4D97-AF65-F5344CB8AC3E}">
        <p14:creationId xmlns:p14="http://schemas.microsoft.com/office/powerpoint/2010/main" val="21136871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566912" y="304801"/>
            <a:ext cx="9024889" cy="6185067"/>
          </a:xfrm>
          <a:prstGeom prst="rect">
            <a:avLst/>
          </a:prstGeom>
          <a:noFill/>
          <a:ln w="9525">
            <a:noFill/>
            <a:miter lim="800000"/>
            <a:headEnd/>
            <a:tailEnd/>
          </a:ln>
          <a:effectLst/>
        </p:spPr>
      </p:pic>
    </p:spTree>
    <p:extLst>
      <p:ext uri="{BB962C8B-B14F-4D97-AF65-F5344CB8AC3E}">
        <p14:creationId xmlns:p14="http://schemas.microsoft.com/office/powerpoint/2010/main" val="3186207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1981201" y="693270"/>
            <a:ext cx="7467599" cy="4971566"/>
          </a:xfrm>
          <a:prstGeom prst="rect">
            <a:avLst/>
          </a:prstGeom>
          <a:noFill/>
          <a:ln w="9525">
            <a:noFill/>
            <a:miter lim="800000"/>
            <a:headEnd/>
            <a:tailEnd/>
          </a:ln>
          <a:effectLst/>
        </p:spPr>
      </p:pic>
    </p:spTree>
    <p:extLst>
      <p:ext uri="{BB962C8B-B14F-4D97-AF65-F5344CB8AC3E}">
        <p14:creationId xmlns:p14="http://schemas.microsoft.com/office/powerpoint/2010/main" val="16743345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2590801" y="20448"/>
            <a:ext cx="7010399" cy="6823455"/>
          </a:xfrm>
          <a:prstGeom prst="rect">
            <a:avLst/>
          </a:prstGeom>
          <a:noFill/>
          <a:ln w="9525">
            <a:noFill/>
            <a:miter lim="800000"/>
            <a:headEnd/>
            <a:tailEnd/>
          </a:ln>
          <a:effectLst/>
        </p:spPr>
      </p:pic>
    </p:spTree>
    <p:extLst>
      <p:ext uri="{BB962C8B-B14F-4D97-AF65-F5344CB8AC3E}">
        <p14:creationId xmlns:p14="http://schemas.microsoft.com/office/powerpoint/2010/main" val="24707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6018" name="Rectangle 2"/>
          <p:cNvSpPr>
            <a:spLocks noGrp="1" noChangeArrowheads="1"/>
          </p:cNvSpPr>
          <p:nvPr>
            <p:ph type="title"/>
          </p:nvPr>
        </p:nvSpPr>
        <p:spPr>
          <a:xfrm>
            <a:off x="3124200" y="-152400"/>
            <a:ext cx="6477000" cy="1143000"/>
          </a:xfrm>
        </p:spPr>
        <p:txBody>
          <a:bodyPr/>
          <a:lstStyle/>
          <a:p>
            <a:r>
              <a:rPr lang="en-US" sz="3200"/>
              <a:t>Modern Scriptural Comments on Nature of Light</a:t>
            </a:r>
          </a:p>
        </p:txBody>
      </p:sp>
      <p:sp>
        <p:nvSpPr>
          <p:cNvPr id="86019" name="Rectangle 3"/>
          <p:cNvSpPr>
            <a:spLocks noGrp="1" noChangeArrowheads="1"/>
          </p:cNvSpPr>
          <p:nvPr>
            <p:ph type="body" idx="1"/>
          </p:nvPr>
        </p:nvSpPr>
        <p:spPr/>
        <p:txBody>
          <a:bodyPr/>
          <a:lstStyle/>
          <a:p>
            <a:pPr>
              <a:lnSpc>
                <a:spcPct val="90000"/>
              </a:lnSpc>
            </a:pPr>
            <a:r>
              <a:rPr lang="en-US"/>
              <a:t> In September of 1832 Joseph Smith received a revelation that said in part :</a:t>
            </a:r>
          </a:p>
          <a:p>
            <a:pPr lvl="1">
              <a:lnSpc>
                <a:spcPct val="90000"/>
              </a:lnSpc>
            </a:pPr>
            <a:r>
              <a:rPr lang="en-US"/>
              <a:t>For the word of the Lord is truth, and whatsoever is truth is light, and whatsoever is light is Spirit, even the Spirit of Jesus Christ. And the Spirit giveth light to every man that cometh into the world; and the Spirit enlighteneth every man through the world, that hearkeneth to the voice of the Spirit. (D&amp;C 84:45-46)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TotalTime>
  <Words>2893</Words>
  <Application>Microsoft Office PowerPoint</Application>
  <PresentationFormat>Widescreen</PresentationFormat>
  <Paragraphs>444</Paragraphs>
  <Slides>89</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89</vt:i4>
      </vt:variant>
    </vt:vector>
  </HeadingPairs>
  <TitlesOfParts>
    <vt:vector size="99" baseType="lpstr">
      <vt:lpstr>Arial</vt:lpstr>
      <vt:lpstr>Calibri</vt:lpstr>
      <vt:lpstr>Calibri Light</vt:lpstr>
      <vt:lpstr>Symbol</vt:lpstr>
      <vt:lpstr>Tahoma</vt:lpstr>
      <vt:lpstr>Times New Roman</vt:lpstr>
      <vt:lpstr>UniversalMath1 BT</vt:lpstr>
      <vt:lpstr>Office Theme</vt:lpstr>
      <vt:lpstr>Clip</vt:lpstr>
      <vt:lpstr>Equation</vt:lpstr>
      <vt:lpstr>Lecture 12</vt:lpstr>
      <vt:lpstr>Question 223.10.1</vt:lpstr>
      <vt:lpstr>Question 223.10.2</vt:lpstr>
      <vt:lpstr>Question 223.10.3</vt:lpstr>
      <vt:lpstr>Question 223.10.4</vt:lpstr>
      <vt:lpstr>The Nature of Light</vt:lpstr>
      <vt:lpstr>Nature of Light – Alternative View</vt:lpstr>
      <vt:lpstr>Young’s Contribution</vt:lpstr>
      <vt:lpstr>Modern Scriptural Comments on Nature of Light</vt:lpstr>
      <vt:lpstr>Modern Scriptural Comments on Nature of Light</vt:lpstr>
      <vt:lpstr>More Confirmation of Wave Nature</vt:lpstr>
      <vt:lpstr>Particle Nature</vt:lpstr>
      <vt:lpstr>PowerPoint Presentation</vt:lpstr>
      <vt:lpstr>PowerPoint Presentation</vt:lpstr>
      <vt:lpstr>PowerPoint Presentation</vt:lpstr>
      <vt:lpstr>Particle Nature, cont.</vt:lpstr>
      <vt:lpstr>Dual Nature of Light</vt:lpstr>
      <vt:lpstr>Measurement of the Speed of Light</vt:lpstr>
      <vt:lpstr>Measurements of the Speed of Light</vt:lpstr>
      <vt:lpstr>Measurement of the Speed of Light – Roemer’s Method</vt:lpstr>
      <vt:lpstr>Roemer’s Method, cont.</vt:lpstr>
      <vt:lpstr>Measurements of the Speed of Light – Fizeau’s Method</vt:lpstr>
      <vt:lpstr>Fizeau’s Method, cont.</vt:lpstr>
      <vt:lpstr>Faster than light?</vt:lpstr>
      <vt:lpstr>PowerPoint Presentation</vt:lpstr>
      <vt:lpstr>Question 223.13.4</vt:lpstr>
      <vt:lpstr>Question 223.13.5</vt:lpstr>
      <vt:lpstr>PowerPoint Presentation</vt:lpstr>
      <vt:lpstr>Question 9.1</vt:lpstr>
      <vt:lpstr>PowerPoint Presentation</vt:lpstr>
      <vt:lpstr>PowerPoint Presentation</vt:lpstr>
      <vt:lpstr>Question 35.3.6</vt:lpstr>
      <vt:lpstr>PowerPoint Presentation</vt:lpstr>
      <vt:lpstr>Question 9.2</vt:lpstr>
      <vt:lpstr>Question 223.13.6</vt:lpstr>
      <vt:lpstr>Question 223.13.7</vt:lpstr>
      <vt:lpstr>PowerPoint Presentation</vt:lpstr>
      <vt:lpstr>Question 223.13.9</vt:lpstr>
      <vt:lpstr>Law of Reflection, cont.</vt:lpstr>
      <vt:lpstr>Retroreflection</vt:lpstr>
      <vt:lpstr>Retroreflectors</vt:lpstr>
      <vt:lpstr>Apollo Retro-reflectors</vt:lpstr>
      <vt:lpstr>Try it at Home</vt:lpstr>
      <vt:lpstr>Micro Mirror Arrays</vt:lpstr>
      <vt:lpstr>PowerPoint Presentation</vt:lpstr>
      <vt:lpstr>PowerPoint Presentation</vt:lpstr>
      <vt:lpstr>PowerPoint Presentation</vt:lpstr>
      <vt:lpstr>Question 223.13.10</vt:lpstr>
      <vt:lpstr>END</vt:lpstr>
      <vt:lpstr>Question</vt:lpstr>
      <vt:lpstr>PowerPoint Presentation</vt:lpstr>
      <vt:lpstr>PowerPoint Presentation</vt:lpstr>
      <vt:lpstr>PowerPoint Presentation</vt:lpstr>
      <vt:lpstr>PowerPoint Presentation</vt:lpstr>
      <vt:lpstr>Diffraction Grating Spectrometer</vt:lpstr>
      <vt:lpstr>Details</vt:lpstr>
      <vt:lpstr>Diffraction Grating, Intensity, cont.</vt:lpstr>
      <vt:lpstr>Grating Light Valve</vt:lpstr>
      <vt:lpstr>Resolving Power of a Diffraction Grating</vt:lpstr>
      <vt:lpstr>PowerPoint Presentation</vt:lpstr>
      <vt:lpstr>Resolving Power of a Diffraction Grating, cont</vt:lpstr>
      <vt:lpstr>AIRS</vt:lpstr>
      <vt:lpstr>Question 223.11.0.1</vt:lpstr>
      <vt:lpstr>Question 223.11.1</vt:lpstr>
      <vt:lpstr>Question 223.12.1</vt:lpstr>
      <vt:lpstr>PowerPoint Presentation</vt:lpstr>
      <vt:lpstr>Single-Slit Diffraction</vt:lpstr>
      <vt:lpstr>Diffraction Pattern, Single Slit</vt:lpstr>
      <vt:lpstr>Fraunhofer Diffraction Pattern</vt:lpstr>
      <vt:lpstr>Diffraction vs. Diffraction Pattern</vt:lpstr>
      <vt:lpstr>Single-Slit Diffraction</vt:lpstr>
      <vt:lpstr>Single-Slit Diffraction</vt:lpstr>
      <vt:lpstr>Single-Slit Diffraction, 2</vt:lpstr>
      <vt:lpstr>Single-Slit Diffraction, Analysis</vt:lpstr>
      <vt:lpstr>Diffraction from Narrow Slits</vt:lpstr>
      <vt:lpstr>Single-Slit Diffraction, Intensity</vt:lpstr>
      <vt:lpstr>Intensity</vt:lpstr>
      <vt:lpstr>sinc(x)</vt:lpstr>
      <vt:lpstr>(sinc(x))2</vt:lpstr>
      <vt:lpstr>PowerPoint Presentation</vt:lpstr>
      <vt:lpstr>Intensity of Two-Slit Diffraction Patterns</vt:lpstr>
      <vt:lpstr>Intensity Equation</vt:lpstr>
      <vt:lpstr>Missing Maxima</vt:lpstr>
      <vt:lpstr>PowerPoint Presentation</vt:lpstr>
      <vt:lpstr>PowerPoint Presentation</vt:lpstr>
      <vt:lpstr>PowerPoint Presentation</vt:lpstr>
      <vt:lpstr>PowerPoint Presentation</vt:lpstr>
      <vt:lpstr>PowerPoint Presentation</vt:lpstr>
      <vt:lpstr>PowerPoint Presentation</vt:lpstr>
    </vt:vector>
  </TitlesOfParts>
  <Company>Brigham Young University -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Lines, Todd</dc:creator>
  <cp:lastModifiedBy>Lines, Todd</cp:lastModifiedBy>
  <cp:revision>7</cp:revision>
  <dcterms:created xsi:type="dcterms:W3CDTF">2017-01-30T16:47:41Z</dcterms:created>
  <dcterms:modified xsi:type="dcterms:W3CDTF">2025-04-30T21:34:42Z</dcterms:modified>
</cp:coreProperties>
</file>